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5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Default Extension="jpeg" ContentType="image/jpeg"/>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F02419B-DA52-43F9-8DA9-C93FB2D99B72}">
  <a:tblStyle styleId="{5F02419B-DA52-43F9-8DA9-C93FB2D99B72}"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E6804C6F-BBF6-4179-9177-0D27A9B217AA}" styleName="Table_1"/>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3" d="100"/>
          <a:sy n="93" d="100"/>
        </p:scale>
        <p:origin x="-714" y="-90"/>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 name="Shape 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5" name="Shape 1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3" name="Shape 2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Framework que proporciona de manera transparente para el usuario capacidades de pre-procesamiento de lenguaje natural, ejecutándolas sobre tecnologías de BigData,</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6" name="Shape 2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2" name="Shape 2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9" name="Shape 3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6" name="Shape 3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0" name="Shape 3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7" name="Shape 3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94" name="Shape 3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1" name="Shape 4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8" name="Shape 4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5" name="Shape 4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23" name="Shape 4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37" name="Shape 4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44" name="Shape 4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51" name="Shape 4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58" name="Shape 4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64" name="Shape 4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70" name="Shape 4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76" name="Shape 4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82" name="Shape 4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89" name="Shape 4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95" name="Shape 4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Se cumplieron los objetivos específicos llegando al cumplimiento del objetivo general</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01" name="Shape 5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07" name="Shape 5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13" name="Shape 5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84" name="Shape 8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subTitle" idx="1"/>
          </p:nvPr>
        </p:nvSpPr>
        <p:spPr>
          <a:xfrm>
            <a:off x="685800" y="2840053"/>
            <a:ext cx="7772400" cy="784799"/>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a:endParaRPr/>
          </a:p>
        </p:txBody>
      </p:sp>
      <p:sp>
        <p:nvSpPr>
          <p:cNvPr id="10" name="Shape 10"/>
          <p:cNvSpPr txBox="1">
            <a:spLocks noGrp="1"/>
          </p:cNvSpPr>
          <p:nvPr>
            <p:ph type="ctrTitle"/>
          </p:nvPr>
        </p:nvSpPr>
        <p:spPr>
          <a:xfrm>
            <a:off x="685800" y="1583342"/>
            <a:ext cx="7772400" cy="1159799"/>
          </a:xfrm>
          <a:prstGeom prst="rect">
            <a:avLst/>
          </a:prstGeom>
        </p:spPr>
        <p:txBody>
          <a:bodyPr lIns="91425" tIns="91425" rIns="91425" bIns="91425" anchor="b"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a:p>
        </p:txBody>
      </p:sp>
      <p:sp>
        <p:nvSpPr>
          <p:cNvPr id="11" name="Shape 11"/>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pPr>
                <a:spcBef>
                  <a:spcPts val="0"/>
                </a:spcBef>
                <a:buNone/>
              </a:pPr>
              <a:t>‹Nº›</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pPr>
                <a:spcBef>
                  <a:spcPts val="0"/>
                </a:spcBef>
                <a:buNone/>
              </a:pPr>
              <a:t>‹Nº›</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200150"/>
            <a:ext cx="3994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body" idx="2"/>
          </p:nvPr>
        </p:nvSpPr>
        <p:spPr>
          <a:xfrm>
            <a:off x="4692273" y="1200150"/>
            <a:ext cx="3994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 name="Shape 20"/>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pPr>
                <a:spcBef>
                  <a:spcPts val="0"/>
                </a:spcBef>
                <a:buNone/>
              </a:pPr>
              <a:t>‹Nº›</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3" name="Shape 23"/>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pPr>
                <a:spcBef>
                  <a:spcPts val="0"/>
                </a:spcBef>
                <a:buNone/>
              </a:pPr>
              <a:t>‹Nº›</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457200" y="4406309"/>
            <a:ext cx="8229600" cy="519599"/>
          </a:xfrm>
          <a:prstGeom prst="rect">
            <a:avLst/>
          </a:prstGeom>
        </p:spPr>
        <p:txBody>
          <a:bodyPr lIns="91425" tIns="91425" rIns="91425" bIns="91425" anchor="t" anchorCtr="0"/>
          <a:lstStyle>
            <a:lvl1pPr algn="ctr">
              <a:spcBef>
                <a:spcPts val="0"/>
              </a:spcBef>
              <a:buClr>
                <a:schemeClr val="dk1"/>
              </a:buClr>
              <a:buSzPct val="100000"/>
              <a:buNone/>
              <a:defRPr sz="1800">
                <a:solidFill>
                  <a:schemeClr val="dk1"/>
                </a:solidFill>
              </a:defRPr>
            </a:lvl1pPr>
          </a:lstStyle>
          <a:p>
            <a:endParaRPr/>
          </a:p>
        </p:txBody>
      </p:sp>
      <p:sp>
        <p:nvSpPr>
          <p:cNvPr id="26" name="Shape 26"/>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pPr>
                <a:spcBef>
                  <a:spcPts val="0"/>
                </a:spcBef>
                <a:buNone/>
              </a:pPr>
              <a:t>‹Nº›</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7"/>
        <p:cNvGrpSpPr/>
        <p:nvPr/>
      </p:nvGrpSpPr>
      <p:grpSpPr>
        <a:xfrm>
          <a:off x="0" y="0"/>
          <a:ext cx="0" cy="0"/>
          <a:chOff x="0" y="0"/>
          <a:chExt cx="0" cy="0"/>
        </a:xfrm>
      </p:grpSpPr>
      <p:sp>
        <p:nvSpPr>
          <p:cNvPr id="28" name="Shape 28"/>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pPr>
                <a:spcBef>
                  <a:spcPts val="0"/>
                </a:spcBef>
                <a:buNone/>
              </a:pPr>
              <a:t>‹Nº›</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a:spcBef>
                <a:spcPts val="600"/>
              </a:spcBef>
              <a:buSzPct val="100000"/>
              <a:defRPr sz="3000"/>
            </a:lvl1pPr>
            <a:lvl2pPr>
              <a:spcBef>
                <a:spcPts val="480"/>
              </a:spcBef>
              <a:buSzPct val="100000"/>
              <a:defRPr sz="2400"/>
            </a:lvl2pPr>
            <a:lvl3pPr>
              <a:spcBef>
                <a:spcPts val="480"/>
              </a:spcBef>
              <a:buSzPct val="100000"/>
              <a:defRPr sz="2400"/>
            </a:lvl3pPr>
            <a:lvl4pPr>
              <a:spcBef>
                <a:spcPts val="360"/>
              </a:spcBef>
              <a:buSzPct val="100000"/>
              <a:defRPr sz="1800"/>
            </a:lvl4pPr>
            <a:lvl5pPr>
              <a:spcBef>
                <a:spcPts val="360"/>
              </a:spcBef>
              <a:buSzPct val="100000"/>
              <a:defRPr sz="1800"/>
            </a:lvl5pPr>
            <a:lvl6pPr>
              <a:spcBef>
                <a:spcPts val="360"/>
              </a:spcBef>
              <a:buSzPct val="100000"/>
              <a:defRPr sz="1800"/>
            </a:lvl6pPr>
            <a:lvl7pPr>
              <a:spcBef>
                <a:spcPts val="360"/>
              </a:spcBef>
              <a:buSzPct val="100000"/>
              <a:defRPr sz="1800"/>
            </a:lvl7pPr>
            <a:lvl8pPr>
              <a:spcBef>
                <a:spcPts val="360"/>
              </a:spcBef>
              <a:buSzPct val="100000"/>
              <a:defRPr sz="1800"/>
            </a:lvl8pPr>
            <a:lvl9pPr>
              <a:spcBef>
                <a:spcPts val="360"/>
              </a:spcBef>
              <a:buSzPct val="100000"/>
              <a:defRPr sz="1800"/>
            </a:lvl9pPr>
          </a:lstStyle>
          <a:p>
            <a:endParaRPr/>
          </a:p>
        </p:txBody>
      </p:sp>
      <p:sp>
        <p:nvSpPr>
          <p:cNvPr id="7" name="Shape 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algn="r">
              <a:spcBef>
                <a:spcPts val="0"/>
              </a:spcBef>
              <a:buNone/>
              <a:defRPr sz="1300">
                <a:solidFill>
                  <a:schemeClr val="dk1"/>
                </a:solidFill>
              </a:defRPr>
            </a:lvl1pPr>
          </a:lstStyle>
          <a:p>
            <a:pPr>
              <a:spcBef>
                <a:spcPts val="0"/>
              </a:spcBef>
              <a:buNone/>
            </a:pPr>
            <a:fld id="{00000000-1234-1234-1234-123412341234}" type="slidenum">
              <a:rPr lang="en"/>
              <a:pPr>
                <a:spcBef>
                  <a:spcPts val="0"/>
                </a:spcBef>
                <a:buNone/>
              </a:pPr>
              <a:t>‹Nº›</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Shape 30"/>
          <p:cNvSpPr txBox="1">
            <a:spLocks noGrp="1"/>
          </p:cNvSpPr>
          <p:nvPr>
            <p:ph type="subTitle" idx="1"/>
          </p:nvPr>
        </p:nvSpPr>
        <p:spPr>
          <a:xfrm>
            <a:off x="685800" y="3493928"/>
            <a:ext cx="7772400" cy="784799"/>
          </a:xfrm>
          <a:prstGeom prst="rect">
            <a:avLst/>
          </a:prstGeom>
        </p:spPr>
        <p:txBody>
          <a:bodyPr lIns="91425" tIns="91425" rIns="91425" bIns="91425" anchor="t" anchorCtr="0">
            <a:noAutofit/>
          </a:bodyPr>
          <a:lstStyle/>
          <a:p>
            <a:pPr rtl="0">
              <a:spcBef>
                <a:spcPts val="0"/>
              </a:spcBef>
              <a:buNone/>
            </a:pPr>
            <a:r>
              <a:rPr lang="en" sz="1600"/>
              <a:t>Por:</a:t>
            </a:r>
            <a:r>
              <a:rPr lang="en" sz="1800"/>
              <a:t> </a:t>
            </a:r>
            <a:r>
              <a:rPr lang="en" sz="1800" b="1"/>
              <a:t>Ing.Wilson Alzate Calderón</a:t>
            </a:r>
          </a:p>
          <a:p>
            <a:pPr rtl="0">
              <a:spcBef>
                <a:spcPts val="0"/>
              </a:spcBef>
              <a:buNone/>
            </a:pPr>
            <a:endParaRPr sz="1800" b="1"/>
          </a:p>
          <a:p>
            <a:pPr rtl="0">
              <a:spcBef>
                <a:spcPts val="0"/>
              </a:spcBef>
              <a:buNone/>
            </a:pPr>
            <a:r>
              <a:rPr lang="en" sz="1600"/>
              <a:t>Directora: Ing. Alexandra Pomares Ph.D.</a:t>
            </a:r>
          </a:p>
          <a:p>
            <a:pPr rtl="0">
              <a:spcBef>
                <a:spcPts val="0"/>
              </a:spcBef>
              <a:buNone/>
            </a:pPr>
            <a:r>
              <a:rPr lang="en" sz="1600"/>
              <a:t>Proyecto de Aplicación</a:t>
            </a:r>
          </a:p>
          <a:p>
            <a:pPr rtl="0">
              <a:spcBef>
                <a:spcPts val="0"/>
              </a:spcBef>
              <a:buNone/>
            </a:pPr>
            <a:r>
              <a:rPr lang="en" sz="1600"/>
              <a:t>Maestría en Ingeniería de Sistemas Y Computación</a:t>
            </a:r>
          </a:p>
          <a:p>
            <a:pPr lvl="0" rtl="0">
              <a:spcBef>
                <a:spcPts val="0"/>
              </a:spcBef>
              <a:buNone/>
            </a:pPr>
            <a:r>
              <a:rPr lang="en" sz="1600"/>
              <a:t>Pontificia Universidad Javeriana</a:t>
            </a:r>
          </a:p>
        </p:txBody>
      </p:sp>
      <p:sp>
        <p:nvSpPr>
          <p:cNvPr id="31" name="Shape 31"/>
          <p:cNvSpPr txBox="1">
            <a:spLocks noGrp="1"/>
          </p:cNvSpPr>
          <p:nvPr>
            <p:ph type="subTitle" idx="2"/>
          </p:nvPr>
        </p:nvSpPr>
        <p:spPr>
          <a:xfrm>
            <a:off x="685800" y="2459053"/>
            <a:ext cx="7772400" cy="784799"/>
          </a:xfrm>
          <a:prstGeom prst="rect">
            <a:avLst/>
          </a:prstGeom>
        </p:spPr>
        <p:txBody>
          <a:bodyPr lIns="91425" tIns="91425" rIns="91425" bIns="91425" anchor="t" anchorCtr="0">
            <a:noAutofit/>
          </a:bodyPr>
          <a:lstStyle/>
          <a:p>
            <a:pPr algn="ctr">
              <a:spcBef>
                <a:spcPts val="0"/>
              </a:spcBef>
              <a:buNone/>
            </a:pPr>
            <a:r>
              <a:rPr lang="en" sz="1800" dirty="0"/>
              <a:t>FRAMEWORK DE PRE-PROCESAMIENTO DE DATOS EN MINERÍA DE TEXTO BASADO EN TECNOLOGÍAS DE BIG DATA</a:t>
            </a:r>
          </a:p>
        </p:txBody>
      </p:sp>
      <p:pic>
        <p:nvPicPr>
          <p:cNvPr id="32" name="Shape 32"/>
          <p:cNvPicPr preferRelativeResize="0"/>
          <p:nvPr/>
        </p:nvPicPr>
        <p:blipFill>
          <a:blip r:embed="rId3">
            <a:alphaModFix/>
          </a:blip>
          <a:stretch>
            <a:fillRect/>
          </a:stretch>
        </p:blipFill>
        <p:spPr>
          <a:xfrm>
            <a:off x="2721825" y="742200"/>
            <a:ext cx="3700350" cy="1726825"/>
          </a:xfrm>
          <a:prstGeom prst="rect">
            <a:avLst/>
          </a:prstGeom>
          <a:noFill/>
          <a:ln>
            <a:noFill/>
          </a:ln>
        </p:spPr>
      </p:pic>
      <p:pic>
        <p:nvPicPr>
          <p:cNvPr id="33" name="Shape 33"/>
          <p:cNvPicPr preferRelativeResize="0"/>
          <p:nvPr/>
        </p:nvPicPr>
        <p:blipFill>
          <a:blip r:embed="rId4">
            <a:alphaModFix/>
          </a:blip>
          <a:stretch>
            <a:fillRect/>
          </a:stretch>
        </p:blipFill>
        <p:spPr>
          <a:xfrm>
            <a:off x="7711950" y="308650"/>
            <a:ext cx="1083874" cy="10838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sz="3000"/>
              <a:t>Distribuciones de Big Data</a:t>
            </a:r>
          </a:p>
        </p:txBody>
      </p:sp>
      <p:pic>
        <p:nvPicPr>
          <p:cNvPr id="94" name="Shape 94"/>
          <p:cNvPicPr preferRelativeResize="0"/>
          <p:nvPr/>
        </p:nvPicPr>
        <p:blipFill>
          <a:blip r:embed="rId3">
            <a:alphaModFix/>
          </a:blip>
          <a:stretch>
            <a:fillRect/>
          </a:stretch>
        </p:blipFill>
        <p:spPr>
          <a:xfrm>
            <a:off x="0" y="1199800"/>
            <a:ext cx="9173524" cy="3833599"/>
          </a:xfrm>
          <a:prstGeom prst="rect">
            <a:avLst/>
          </a:prstGeom>
          <a:noFill/>
          <a:ln>
            <a:noFill/>
          </a:ln>
        </p:spPr>
      </p:pic>
      <p:sp>
        <p:nvSpPr>
          <p:cNvPr id="95" name="Shape 95"/>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1</a:t>
            </a:r>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Big Data en salud</a:t>
            </a:r>
          </a:p>
        </p:txBody>
      </p:sp>
      <p:graphicFrame>
        <p:nvGraphicFramePr>
          <p:cNvPr id="101" name="Shape 101"/>
          <p:cNvGraphicFramePr/>
          <p:nvPr/>
        </p:nvGraphicFramePr>
        <p:xfrm>
          <a:off x="192975" y="1063375"/>
          <a:ext cx="8797400" cy="3855510"/>
        </p:xfrm>
        <a:graphic>
          <a:graphicData uri="http://schemas.openxmlformats.org/drawingml/2006/table">
            <a:tbl>
              <a:tblPr>
                <a:noFill/>
                <a:tableStyleId>{5F02419B-DA52-43F9-8DA9-C93FB2D99B72}</a:tableStyleId>
              </a:tblPr>
              <a:tblGrid>
                <a:gridCol w="2501575"/>
                <a:gridCol w="1537250"/>
                <a:gridCol w="2367025"/>
                <a:gridCol w="1355950"/>
                <a:gridCol w="1035600"/>
              </a:tblGrid>
              <a:tr h="381000">
                <a:tc>
                  <a:txBody>
                    <a:bodyPr/>
                    <a:lstStyle/>
                    <a:p>
                      <a:pPr lvl="0" algn="ctr" rtl="0">
                        <a:spcBef>
                          <a:spcPts val="0"/>
                        </a:spcBef>
                        <a:buNone/>
                      </a:pPr>
                      <a:r>
                        <a:rPr lang="en" sz="1100" b="1">
                          <a:latin typeface="Georgia"/>
                          <a:ea typeface="Georgia"/>
                          <a:cs typeface="Georgia"/>
                          <a:sym typeface="Georgia"/>
                        </a:rPr>
                        <a:t>Artículo</a:t>
                      </a:r>
                    </a:p>
                  </a:txBody>
                  <a:tcPr marL="91425" marR="91425" marT="91425" marB="91425">
                    <a:solidFill>
                      <a:srgbClr val="FFFFFF"/>
                    </a:solidFill>
                  </a:tcPr>
                </a:tc>
                <a:tc>
                  <a:txBody>
                    <a:bodyPr/>
                    <a:lstStyle/>
                    <a:p>
                      <a:pPr lvl="0" algn="ctr" rtl="0">
                        <a:spcBef>
                          <a:spcPts val="0"/>
                        </a:spcBef>
                        <a:buNone/>
                      </a:pPr>
                      <a:r>
                        <a:rPr lang="en" sz="1100" b="1">
                          <a:latin typeface="Georgia"/>
                          <a:ea typeface="Georgia"/>
                          <a:cs typeface="Georgia"/>
                          <a:sym typeface="Georgia"/>
                        </a:rPr>
                        <a:t>Tecnología</a:t>
                      </a:r>
                    </a:p>
                  </a:txBody>
                  <a:tcPr marL="91425" marR="91425" marT="91425" marB="91425">
                    <a:solidFill>
                      <a:srgbClr val="FFFFFF"/>
                    </a:solidFill>
                  </a:tcPr>
                </a:tc>
                <a:tc>
                  <a:txBody>
                    <a:bodyPr/>
                    <a:lstStyle/>
                    <a:p>
                      <a:pPr lvl="0" algn="ctr" rtl="0">
                        <a:spcBef>
                          <a:spcPts val="0"/>
                        </a:spcBef>
                        <a:buNone/>
                      </a:pPr>
                      <a:r>
                        <a:rPr lang="en" sz="1100" b="1">
                          <a:latin typeface="Georgia"/>
                          <a:ea typeface="Georgia"/>
                          <a:cs typeface="Georgia"/>
                          <a:sym typeface="Georgia"/>
                        </a:rPr>
                        <a:t>Problemática</a:t>
                      </a:r>
                    </a:p>
                  </a:txBody>
                  <a:tcPr marL="91425" marR="91425" marT="91425" marB="91425">
                    <a:solidFill>
                      <a:srgbClr val="FFFFFF"/>
                    </a:solidFill>
                  </a:tcPr>
                </a:tc>
                <a:tc>
                  <a:txBody>
                    <a:bodyPr/>
                    <a:lstStyle/>
                    <a:p>
                      <a:pPr lvl="0" algn="ctr" rtl="0">
                        <a:spcBef>
                          <a:spcPts val="0"/>
                        </a:spcBef>
                        <a:buNone/>
                      </a:pPr>
                      <a:r>
                        <a:rPr lang="en" sz="1100" b="1">
                          <a:latin typeface="Georgia"/>
                          <a:ea typeface="Georgia"/>
                          <a:cs typeface="Georgia"/>
                          <a:sym typeface="Georgia"/>
                        </a:rPr>
                        <a:t>Tipo</a:t>
                      </a:r>
                    </a:p>
                  </a:txBody>
                  <a:tcPr marL="91425" marR="91425" marT="91425" marB="91425">
                    <a:solidFill>
                      <a:srgbClr val="FFFFFF"/>
                    </a:solidFill>
                  </a:tcPr>
                </a:tc>
                <a:tc>
                  <a:txBody>
                    <a:bodyPr/>
                    <a:lstStyle/>
                    <a:p>
                      <a:pPr lvl="0" algn="ctr" rtl="0">
                        <a:spcBef>
                          <a:spcPts val="0"/>
                        </a:spcBef>
                        <a:buNone/>
                      </a:pPr>
                      <a:r>
                        <a:rPr lang="en" sz="1100" b="1">
                          <a:latin typeface="Georgia"/>
                          <a:ea typeface="Georgia"/>
                          <a:cs typeface="Georgia"/>
                          <a:sym typeface="Georgia"/>
                        </a:rPr>
                        <a:t>Contenido</a:t>
                      </a:r>
                    </a:p>
                  </a:txBody>
                  <a:tcPr marL="91425" marR="91425" marT="91425" marB="91425">
                    <a:solidFill>
                      <a:srgbClr val="FFFFFF"/>
                    </a:solidFill>
                  </a:tcPr>
                </a:tc>
              </a:tr>
              <a:tr h="381000">
                <a:tc>
                  <a:txBody>
                    <a:bodyPr/>
                    <a:lstStyle/>
                    <a:p>
                      <a:pPr lvl="0" rtl="0">
                        <a:spcBef>
                          <a:spcPts val="0"/>
                        </a:spcBef>
                        <a:buNone/>
                      </a:pPr>
                      <a:r>
                        <a:rPr lang="en" sz="900">
                          <a:latin typeface="Georgia"/>
                          <a:ea typeface="Georgia"/>
                          <a:cs typeface="Georgia"/>
                          <a:sym typeface="Georgia"/>
                        </a:rPr>
                        <a:t>Uso de Big Data y Cloud Computing para BI operacional en Salud (Sección 3.1.1)</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Cloud Computing</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Superar la brecha digital para los sistemas de información Médica en los países en desarrollo </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Práctico</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Texto</a:t>
                      </a:r>
                    </a:p>
                  </a:txBody>
                  <a:tcPr marL="91425" marR="91425" marT="91425" marB="91425">
                    <a:solidFill>
                      <a:srgbClr val="FFFFFF"/>
                    </a:solidFill>
                  </a:tcPr>
                </a:tc>
              </a:tr>
              <a:tr h="381000">
                <a:tc>
                  <a:txBody>
                    <a:bodyPr/>
                    <a:lstStyle/>
                    <a:p>
                      <a:pPr lvl="0" rtl="0">
                        <a:spcBef>
                          <a:spcPts val="0"/>
                        </a:spcBef>
                        <a:buNone/>
                      </a:pPr>
                      <a:r>
                        <a:rPr lang="en" sz="900">
                          <a:latin typeface="Georgia"/>
                          <a:ea typeface="Georgia"/>
                          <a:cs typeface="Georgia"/>
                          <a:sym typeface="Georgia"/>
                        </a:rPr>
                        <a:t>Big Data en cuidado de la salud personalizado (Sección 3.1.2)</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Minería de datos</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Perfil de riesgo de enfermedades personalizado</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Teórico - práctico</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Texto</a:t>
                      </a:r>
                    </a:p>
                  </a:txBody>
                  <a:tcPr marL="91425" marR="91425" marT="91425" marB="91425">
                    <a:solidFill>
                      <a:srgbClr val="FFFFFF"/>
                    </a:solidFill>
                  </a:tcPr>
                </a:tc>
              </a:tr>
              <a:tr h="381000">
                <a:tc>
                  <a:txBody>
                    <a:bodyPr/>
                    <a:lstStyle/>
                    <a:p>
                      <a:pPr lvl="0" rtl="0">
                        <a:spcBef>
                          <a:spcPts val="0"/>
                        </a:spcBef>
                        <a:buNone/>
                      </a:pPr>
                      <a:r>
                        <a:rPr lang="en" sz="900">
                          <a:latin typeface="Georgia"/>
                          <a:ea typeface="Georgia"/>
                          <a:cs typeface="Georgia"/>
                          <a:sym typeface="Georgia"/>
                        </a:rPr>
                        <a:t>Big Data en Ecocardiografía Funcional (Sección 3.1.3)</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Cloud computing, robots, inteligencia artificial</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Poder contar con más variables en la ecocardiografía funcional</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Teórico</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Imágenes</a:t>
                      </a:r>
                    </a:p>
                  </a:txBody>
                  <a:tcPr marL="91425" marR="91425" marT="91425" marB="91425">
                    <a:solidFill>
                      <a:srgbClr val="FFFFFF"/>
                    </a:solidFill>
                  </a:tcPr>
                </a:tc>
              </a:tr>
              <a:tr h="381000">
                <a:tc>
                  <a:txBody>
                    <a:bodyPr/>
                    <a:lstStyle/>
                    <a:p>
                      <a:pPr lvl="0" rtl="0">
                        <a:spcBef>
                          <a:spcPts val="0"/>
                        </a:spcBef>
                        <a:buNone/>
                      </a:pPr>
                      <a:r>
                        <a:rPr lang="en" sz="900">
                          <a:latin typeface="Georgia"/>
                          <a:ea typeface="Georgia"/>
                          <a:cs typeface="Georgia"/>
                          <a:sym typeface="Georgia"/>
                        </a:rPr>
                        <a:t>Adquisición, comprensión, encripción y almacenamiento de Big Data en salud (Sección 3.1.4)</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Procesamiento de archivos</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Comprensión de datos obtenidos en registros electrofisiológicos </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Práctico</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Imágenes</a:t>
                      </a:r>
                    </a:p>
                  </a:txBody>
                  <a:tcPr marL="91425" marR="91425" marT="91425" marB="91425">
                    <a:solidFill>
                      <a:srgbClr val="FFFFFF"/>
                    </a:solidFill>
                  </a:tcPr>
                </a:tc>
              </a:tr>
              <a:tr h="381000">
                <a:tc>
                  <a:txBody>
                    <a:bodyPr/>
                    <a:lstStyle/>
                    <a:p>
                      <a:pPr lvl="0" rtl="0">
                        <a:spcBef>
                          <a:spcPts val="0"/>
                        </a:spcBef>
                        <a:buNone/>
                      </a:pPr>
                      <a:r>
                        <a:rPr lang="en" sz="900">
                          <a:latin typeface="Georgia"/>
                          <a:ea typeface="Georgia"/>
                          <a:cs typeface="Georgia"/>
                          <a:sym typeface="Georgia"/>
                        </a:rPr>
                        <a:t>Big Data en dispositivos médicos(Sección 3.1.5)</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Sensores</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Confiabilidad y disponibilidad  de dispositivos médicos</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Teórico</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Texto</a:t>
                      </a:r>
                    </a:p>
                  </a:txBody>
                  <a:tcPr marL="91425" marR="91425" marT="91425" marB="91425">
                    <a:solidFill>
                      <a:srgbClr val="FFFFFF"/>
                    </a:solidFill>
                  </a:tcPr>
                </a:tc>
              </a:tr>
              <a:tr h="381000">
                <a:tc>
                  <a:txBody>
                    <a:bodyPr/>
                    <a:lstStyle/>
                    <a:p>
                      <a:pPr lvl="0" rtl="0">
                        <a:spcBef>
                          <a:spcPts val="0"/>
                        </a:spcBef>
                        <a:buNone/>
                      </a:pPr>
                      <a:r>
                        <a:rPr lang="en" sz="900">
                          <a:latin typeface="Georgia"/>
                          <a:ea typeface="Georgia"/>
                          <a:cs typeface="Georgia"/>
                          <a:sym typeface="Georgia"/>
                        </a:rPr>
                        <a:t>Desarrollo de un ecosistema de cuidado de la salud usando IPHs (Sección 3.1.6)</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Ontologías</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Ecosistema de interoperabilidad en salud para sistemas heterogéneos</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Teórico</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Texto</a:t>
                      </a:r>
                    </a:p>
                  </a:txBody>
                  <a:tcPr marL="91425" marR="91425" marT="91425" marB="91425">
                    <a:solidFill>
                      <a:srgbClr val="FFFFFF"/>
                    </a:solidFill>
                  </a:tcPr>
                </a:tc>
              </a:tr>
              <a:tr h="381000">
                <a:tc>
                  <a:txBody>
                    <a:bodyPr/>
                    <a:lstStyle/>
                    <a:p>
                      <a:pPr lvl="0" rtl="0">
                        <a:spcBef>
                          <a:spcPts val="0"/>
                        </a:spcBef>
                        <a:buNone/>
                      </a:pPr>
                      <a:r>
                        <a:rPr lang="en" sz="900">
                          <a:latin typeface="Georgia"/>
                          <a:ea typeface="Georgia"/>
                          <a:cs typeface="Georgia"/>
                          <a:sym typeface="Georgia"/>
                        </a:rPr>
                        <a:t>Big Data para evaluar el impacto de programas médicos </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Analytics</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Destinar y retener pacientes reales</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Teórico</a:t>
                      </a:r>
                    </a:p>
                  </a:txBody>
                  <a:tcPr marL="91425" marR="91425" marT="91425" marB="91425">
                    <a:solidFill>
                      <a:srgbClr val="FFFFFF"/>
                    </a:solidFill>
                  </a:tcPr>
                </a:tc>
                <a:tc>
                  <a:txBody>
                    <a:bodyPr/>
                    <a:lstStyle/>
                    <a:p>
                      <a:pPr lvl="0" rtl="0">
                        <a:spcBef>
                          <a:spcPts val="0"/>
                        </a:spcBef>
                        <a:buNone/>
                      </a:pPr>
                      <a:r>
                        <a:rPr lang="en" sz="900">
                          <a:latin typeface="Georgia"/>
                          <a:ea typeface="Georgia"/>
                          <a:cs typeface="Georgia"/>
                          <a:sym typeface="Georgia"/>
                        </a:rPr>
                        <a:t>Texto</a:t>
                      </a:r>
                    </a:p>
                  </a:txBody>
                  <a:tcPr marL="91425" marR="91425" marT="91425" marB="91425">
                    <a:solidFill>
                      <a:srgbClr val="FFFFFF"/>
                    </a:solidFill>
                  </a:tcPr>
                </a:tc>
              </a:tr>
            </a:tbl>
          </a:graphicData>
        </a:graphic>
      </p:graphicFrame>
      <p:sp>
        <p:nvSpPr>
          <p:cNvPr id="102" name="Shape 102"/>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1</a:t>
            </a: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Arquitectura de referencia propuesta</a:t>
            </a:r>
          </a:p>
        </p:txBody>
      </p:sp>
      <p:pic>
        <p:nvPicPr>
          <p:cNvPr id="108" name="Shape 108"/>
          <p:cNvPicPr preferRelativeResize="0"/>
          <p:nvPr/>
        </p:nvPicPr>
        <p:blipFill>
          <a:blip r:embed="rId3">
            <a:alphaModFix/>
          </a:blip>
          <a:stretch>
            <a:fillRect/>
          </a:stretch>
        </p:blipFill>
        <p:spPr>
          <a:xfrm>
            <a:off x="1767901" y="1063375"/>
            <a:ext cx="5098390" cy="4080125"/>
          </a:xfrm>
          <a:prstGeom prst="rect">
            <a:avLst/>
          </a:prstGeom>
          <a:noFill/>
          <a:ln>
            <a:noFill/>
          </a:ln>
        </p:spPr>
      </p:pic>
      <p:sp>
        <p:nvSpPr>
          <p:cNvPr id="109" name="Shape 109"/>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1</a:t>
            </a: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457200" y="1200150"/>
            <a:ext cx="4117799" cy="3725699"/>
          </a:xfrm>
          <a:prstGeom prst="rect">
            <a:avLst/>
          </a:prstGeom>
        </p:spPr>
        <p:txBody>
          <a:bodyPr lIns="91425" tIns="91425" rIns="91425" bIns="91425" anchor="t" anchorCtr="0">
            <a:noAutofit/>
          </a:bodyPr>
          <a:lstStyle/>
          <a:p>
            <a:pPr marL="457200" lvl="0" indent="-368300" rtl="0">
              <a:spcBef>
                <a:spcPts val="0"/>
              </a:spcBef>
              <a:buClr>
                <a:srgbClr val="000000"/>
              </a:buClr>
              <a:buSzPct val="100000"/>
              <a:buFont typeface="Arial"/>
              <a:buAutoNum type="arabicPeriod"/>
            </a:pPr>
            <a:r>
              <a:rPr lang="en" sz="2200"/>
              <a:t>Motivación</a:t>
            </a:r>
          </a:p>
          <a:p>
            <a:pPr marL="457200" lvl="0" indent="-368300" rtl="0">
              <a:spcBef>
                <a:spcPts val="0"/>
              </a:spcBef>
              <a:buClr>
                <a:srgbClr val="000000"/>
              </a:buClr>
              <a:buSzPct val="100000"/>
              <a:buFont typeface="Arial"/>
              <a:buAutoNum type="arabicPeriod"/>
            </a:pPr>
            <a:r>
              <a:rPr lang="en" sz="2200"/>
              <a:t>BigData</a:t>
            </a:r>
          </a:p>
          <a:p>
            <a:pPr marL="457200" lvl="0" indent="-368300" rtl="0">
              <a:spcBef>
                <a:spcPts val="0"/>
              </a:spcBef>
              <a:buClr>
                <a:schemeClr val="accent1"/>
              </a:buClr>
              <a:buSzPct val="100000"/>
              <a:buFont typeface="Arial"/>
              <a:buAutoNum type="arabicPeriod"/>
            </a:pPr>
            <a:r>
              <a:rPr lang="en" sz="2200" b="1">
                <a:solidFill>
                  <a:schemeClr val="accent1"/>
                </a:solidFill>
              </a:rPr>
              <a:t>Minería de texto y NLP</a:t>
            </a:r>
          </a:p>
          <a:p>
            <a:pPr marL="457200" lvl="0" indent="-368300" rtl="0">
              <a:spcBef>
                <a:spcPts val="0"/>
              </a:spcBef>
              <a:buClr>
                <a:srgbClr val="000000"/>
              </a:buClr>
              <a:buSzPct val="100000"/>
              <a:buFont typeface="Arial"/>
              <a:buAutoNum type="arabicPeriod"/>
            </a:pPr>
            <a:r>
              <a:rPr lang="en" sz="2200">
                <a:solidFill>
                  <a:schemeClr val="dk1"/>
                </a:solidFill>
              </a:rPr>
              <a:t>Pregunta de investigación</a:t>
            </a:r>
          </a:p>
          <a:p>
            <a:pPr marL="457200" lvl="0" indent="-368300" rtl="0">
              <a:spcBef>
                <a:spcPts val="0"/>
              </a:spcBef>
              <a:buClr>
                <a:srgbClr val="000000"/>
              </a:buClr>
              <a:buSzPct val="100000"/>
              <a:buFont typeface="Arial"/>
              <a:buAutoNum type="arabicPeriod"/>
            </a:pPr>
            <a:r>
              <a:rPr lang="en" sz="2200"/>
              <a:t>BigTexts</a:t>
            </a:r>
          </a:p>
          <a:p>
            <a:pPr marL="457200" lvl="0" indent="-368300" rtl="0">
              <a:spcBef>
                <a:spcPts val="0"/>
              </a:spcBef>
              <a:buClr>
                <a:srgbClr val="000000"/>
              </a:buClr>
              <a:buSzPct val="100000"/>
              <a:buFont typeface="Arial"/>
              <a:buAutoNum type="arabicPeriod"/>
            </a:pPr>
            <a:r>
              <a:rPr lang="en" sz="2200"/>
              <a:t>Validación</a:t>
            </a:r>
          </a:p>
          <a:p>
            <a:pPr marL="457200" lvl="0" indent="-368300" rtl="0">
              <a:spcBef>
                <a:spcPts val="0"/>
              </a:spcBef>
              <a:buClr>
                <a:srgbClr val="000000"/>
              </a:buClr>
              <a:buSzPct val="100000"/>
              <a:buFont typeface="Arial"/>
              <a:buAutoNum type="arabicPeriod"/>
            </a:pPr>
            <a:r>
              <a:rPr lang="en" sz="2200"/>
              <a:t>Conclusiones y trabajo futuro</a:t>
            </a:r>
          </a:p>
        </p:txBody>
      </p:sp>
      <p:sp>
        <p:nvSpPr>
          <p:cNvPr id="115" name="Shape 11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Agenda</a:t>
            </a:r>
          </a:p>
        </p:txBody>
      </p:sp>
      <p:pic>
        <p:nvPicPr>
          <p:cNvPr id="116" name="Shape 116"/>
          <p:cNvPicPr preferRelativeResize="0"/>
          <p:nvPr/>
        </p:nvPicPr>
        <p:blipFill>
          <a:blip r:embed="rId3">
            <a:alphaModFix/>
          </a:blip>
          <a:stretch>
            <a:fillRect/>
          </a:stretch>
        </p:blipFill>
        <p:spPr>
          <a:xfrm>
            <a:off x="4767725" y="1506125"/>
            <a:ext cx="4249875" cy="26844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a:t>3. Minería de texto y NLP</a:t>
            </a:r>
          </a:p>
        </p:txBody>
      </p:sp>
      <p:sp>
        <p:nvSpPr>
          <p:cNvPr id="122" name="Shape 122"/>
          <p:cNvSpPr/>
          <p:nvPr/>
        </p:nvSpPr>
        <p:spPr>
          <a:xfrm>
            <a:off x="1754858" y="1284047"/>
            <a:ext cx="695358" cy="1013579"/>
          </a:xfrm>
          <a:prstGeom prst="flowChartMultidocument">
            <a:avLst/>
          </a:prstGeom>
          <a:solidFill>
            <a:srgbClr val="FFFFF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3" name="Shape 123"/>
          <p:cNvSpPr/>
          <p:nvPr/>
        </p:nvSpPr>
        <p:spPr>
          <a:xfrm>
            <a:off x="5817385" y="3634603"/>
            <a:ext cx="695400" cy="648899"/>
          </a:xfrm>
          <a:prstGeom prst="rightArrow">
            <a:avLst>
              <a:gd name="adj1" fmla="val 50000"/>
              <a:gd name="adj2" fmla="val 50000"/>
            </a:avLst>
          </a:prstGeom>
          <a:solidFill>
            <a:srgbClr val="EFEFE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4" name="Shape 124"/>
          <p:cNvSpPr/>
          <p:nvPr/>
        </p:nvSpPr>
        <p:spPr>
          <a:xfrm>
            <a:off x="3286183" y="3634619"/>
            <a:ext cx="695400" cy="648899"/>
          </a:xfrm>
          <a:prstGeom prst="rightArrow">
            <a:avLst>
              <a:gd name="adj1" fmla="val 50000"/>
              <a:gd name="adj2" fmla="val 50000"/>
            </a:avLst>
          </a:prstGeom>
          <a:solidFill>
            <a:srgbClr val="EFEFE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5" name="Shape 125"/>
          <p:cNvSpPr/>
          <p:nvPr/>
        </p:nvSpPr>
        <p:spPr>
          <a:xfrm>
            <a:off x="969187" y="3035706"/>
            <a:ext cx="2266799" cy="1944000"/>
          </a:xfrm>
          <a:prstGeom prst="roundRect">
            <a:avLst>
              <a:gd name="adj" fmla="val 16667"/>
            </a:avLst>
          </a:prstGeom>
          <a:solidFill>
            <a:srgbClr val="F4CCCC"/>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b="1"/>
              <a:t>Tareas de Preprocesamiento</a:t>
            </a:r>
          </a:p>
        </p:txBody>
      </p:sp>
      <p:sp>
        <p:nvSpPr>
          <p:cNvPr id="126" name="Shape 126"/>
          <p:cNvSpPr/>
          <p:nvPr/>
        </p:nvSpPr>
        <p:spPr>
          <a:xfrm>
            <a:off x="6512812" y="3247865"/>
            <a:ext cx="1662000" cy="1422600"/>
          </a:xfrm>
          <a:prstGeom prst="roundRect">
            <a:avLst>
              <a:gd name="adj" fmla="val 16667"/>
            </a:avLst>
          </a:prstGeom>
          <a:solidFill>
            <a:srgbClr val="FFFFF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b="1"/>
              <a:t>Operaciones Core</a:t>
            </a:r>
          </a:p>
        </p:txBody>
      </p:sp>
      <p:sp>
        <p:nvSpPr>
          <p:cNvPr id="127" name="Shape 127"/>
          <p:cNvSpPr/>
          <p:nvPr/>
        </p:nvSpPr>
        <p:spPr>
          <a:xfrm>
            <a:off x="6921454" y="1283950"/>
            <a:ext cx="913500" cy="1013700"/>
          </a:xfrm>
          <a:prstGeom prst="smileyFace">
            <a:avLst>
              <a:gd name="adj" fmla="val 4653"/>
            </a:avLst>
          </a:prstGeom>
          <a:solidFill>
            <a:srgbClr val="FFFFF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8" name="Shape 128"/>
          <p:cNvSpPr/>
          <p:nvPr/>
        </p:nvSpPr>
        <p:spPr>
          <a:xfrm>
            <a:off x="3981601" y="3035804"/>
            <a:ext cx="1781400" cy="1846799"/>
          </a:xfrm>
          <a:prstGeom prst="can">
            <a:avLst>
              <a:gd name="adj" fmla="val 25000"/>
            </a:avLst>
          </a:prstGeom>
          <a:solidFill>
            <a:srgbClr val="FFFFF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b="1"/>
              <a:t>Colección de documentos preprocesados</a:t>
            </a:r>
          </a:p>
        </p:txBody>
      </p:sp>
      <p:sp>
        <p:nvSpPr>
          <p:cNvPr id="129" name="Shape 129"/>
          <p:cNvSpPr/>
          <p:nvPr/>
        </p:nvSpPr>
        <p:spPr>
          <a:xfrm>
            <a:off x="6921454" y="2459482"/>
            <a:ext cx="496500" cy="648899"/>
          </a:xfrm>
          <a:prstGeom prst="upArrow">
            <a:avLst>
              <a:gd name="adj1" fmla="val 50000"/>
              <a:gd name="adj2" fmla="val 50000"/>
            </a:avLst>
          </a:prstGeom>
          <a:solidFill>
            <a:srgbClr val="EFEFE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0" name="Shape 130"/>
          <p:cNvSpPr/>
          <p:nvPr/>
        </p:nvSpPr>
        <p:spPr>
          <a:xfrm>
            <a:off x="7397812" y="2459482"/>
            <a:ext cx="496500" cy="688799"/>
          </a:xfrm>
          <a:prstGeom prst="downArrow">
            <a:avLst>
              <a:gd name="adj1" fmla="val 50000"/>
              <a:gd name="adj2" fmla="val 50000"/>
            </a:avLst>
          </a:prstGeom>
          <a:solidFill>
            <a:srgbClr val="EFEFE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1" name="Shape 131"/>
          <p:cNvSpPr/>
          <p:nvPr/>
        </p:nvSpPr>
        <p:spPr>
          <a:xfrm>
            <a:off x="1754858" y="2386610"/>
            <a:ext cx="623099" cy="648899"/>
          </a:xfrm>
          <a:prstGeom prst="downArrow">
            <a:avLst>
              <a:gd name="adj1" fmla="val 50000"/>
              <a:gd name="adj2" fmla="val 50000"/>
            </a:avLst>
          </a:prstGeom>
          <a:solidFill>
            <a:srgbClr val="EFEFE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2" name="Shape 132"/>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1</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1"/>
                                        </p:tgtEl>
                                        <p:attrNameLst>
                                          <p:attrName>style.visibility</p:attrName>
                                        </p:attrNameLst>
                                      </p:cBhvr>
                                      <p:to>
                                        <p:strVal val="visible"/>
                                      </p:to>
                                    </p:set>
                                    <p:animEffect transition="in" filter="fade">
                                      <p:cBhvr>
                                        <p:cTn id="12" dur="1000"/>
                                        <p:tgtEl>
                                          <p:spTgt spid="131"/>
                                        </p:tgtEl>
                                      </p:cBhvr>
                                    </p:animEffect>
                                  </p:childTnLst>
                                </p:cTn>
                              </p:par>
                              <p:par>
                                <p:cTn id="13" presetID="10" presetClass="entr" presetSubtype="0" fill="hold" nodeType="with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fade">
                                      <p:cBhvr>
                                        <p:cTn id="15" dur="1000"/>
                                        <p:tgtEl>
                                          <p:spTgt spid="1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4"/>
                                        </p:tgtEl>
                                        <p:attrNameLst>
                                          <p:attrName>style.visibility</p:attrName>
                                        </p:attrNameLst>
                                      </p:cBhvr>
                                      <p:to>
                                        <p:strVal val="visible"/>
                                      </p:to>
                                    </p:set>
                                    <p:animEffect transition="in" filter="fade">
                                      <p:cBhvr>
                                        <p:cTn id="20" dur="1000"/>
                                        <p:tgtEl>
                                          <p:spTgt spid="124"/>
                                        </p:tgtEl>
                                      </p:cBhvr>
                                    </p:animEffect>
                                  </p:childTnLst>
                                </p:cTn>
                              </p:par>
                              <p:par>
                                <p:cTn id="21" presetID="10" presetClass="entr" presetSubtype="0" fill="hold" nodeType="with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fade">
                                      <p:cBhvr>
                                        <p:cTn id="23" dur="1000"/>
                                        <p:tgtEl>
                                          <p:spTgt spid="1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1000"/>
                                        <p:tgtEl>
                                          <p:spTgt spid="123"/>
                                        </p:tgtEl>
                                      </p:cBhvr>
                                    </p:animEffect>
                                  </p:childTnLst>
                                </p:cTn>
                              </p:par>
                              <p:par>
                                <p:cTn id="29" presetID="10" presetClass="entr" presetSubtype="0" fill="hold"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1000"/>
                                        <p:tgtEl>
                                          <p:spTgt spid="1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7"/>
                                        </p:tgtEl>
                                        <p:attrNameLst>
                                          <p:attrName>style.visibility</p:attrName>
                                        </p:attrNameLst>
                                      </p:cBhvr>
                                      <p:to>
                                        <p:strVal val="visible"/>
                                      </p:to>
                                    </p:set>
                                    <p:animEffect transition="in" filter="fade">
                                      <p:cBhvr>
                                        <p:cTn id="36" dur="1000"/>
                                        <p:tgtEl>
                                          <p:spTgt spid="127"/>
                                        </p:tgtEl>
                                      </p:cBhvr>
                                    </p:animEffect>
                                  </p:childTnLst>
                                </p:cTn>
                              </p:par>
                              <p:par>
                                <p:cTn id="37" presetID="10" presetClass="entr" presetSubtype="0" fill="hold" nodeType="withEffect">
                                  <p:stCondLst>
                                    <p:cond delay="0"/>
                                  </p:stCondLst>
                                  <p:childTnLst>
                                    <p:set>
                                      <p:cBhvr>
                                        <p:cTn id="38" dur="1" fill="hold">
                                          <p:stCondLst>
                                            <p:cond delay="0"/>
                                          </p:stCondLst>
                                        </p:cTn>
                                        <p:tgtEl>
                                          <p:spTgt spid="129"/>
                                        </p:tgtEl>
                                        <p:attrNameLst>
                                          <p:attrName>style.visibility</p:attrName>
                                        </p:attrNameLst>
                                      </p:cBhvr>
                                      <p:to>
                                        <p:strVal val="visible"/>
                                      </p:to>
                                    </p:set>
                                    <p:animEffect transition="in" filter="fade">
                                      <p:cBhvr>
                                        <p:cTn id="39" dur="1000"/>
                                        <p:tgtEl>
                                          <p:spTgt spid="129"/>
                                        </p:tgtEl>
                                      </p:cBhvr>
                                    </p:animEffect>
                                  </p:childTnLst>
                                </p:cTn>
                              </p:par>
                              <p:par>
                                <p:cTn id="40" presetID="10" presetClass="entr" presetSubtype="0" fill="hold"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1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57200" y="129778"/>
            <a:ext cx="8229600" cy="857400"/>
          </a:xfrm>
          <a:prstGeom prst="rect">
            <a:avLst/>
          </a:prstGeom>
        </p:spPr>
        <p:txBody>
          <a:bodyPr lIns="91425" tIns="91425" rIns="91425" bIns="91425" anchor="b" anchorCtr="0">
            <a:noAutofit/>
          </a:bodyPr>
          <a:lstStyle/>
          <a:p>
            <a:pPr lvl="0">
              <a:spcBef>
                <a:spcPts val="0"/>
              </a:spcBef>
              <a:buNone/>
            </a:pPr>
            <a:r>
              <a:rPr lang="en" sz="2400"/>
              <a:t>Brecha entre datos brutos e información procesable</a:t>
            </a:r>
          </a:p>
        </p:txBody>
      </p:sp>
      <p:sp>
        <p:nvSpPr>
          <p:cNvPr id="138" name="Shape 138"/>
          <p:cNvSpPr/>
          <p:nvPr/>
        </p:nvSpPr>
        <p:spPr>
          <a:xfrm>
            <a:off x="1528225" y="1400806"/>
            <a:ext cx="2153999" cy="3102599"/>
          </a:xfrm>
          <a:prstGeom prst="roundRect">
            <a:avLst>
              <a:gd name="adj" fmla="val 16667"/>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9" name="Shape 139"/>
          <p:cNvSpPr/>
          <p:nvPr/>
        </p:nvSpPr>
        <p:spPr>
          <a:xfrm>
            <a:off x="5739648" y="1400806"/>
            <a:ext cx="2153999" cy="3102599"/>
          </a:xfrm>
          <a:prstGeom prst="roundRect">
            <a:avLst>
              <a:gd name="adj" fmla="val 16667"/>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0" name="Shape 140"/>
          <p:cNvSpPr txBox="1"/>
          <p:nvPr/>
        </p:nvSpPr>
        <p:spPr>
          <a:xfrm>
            <a:off x="1802073" y="1122949"/>
            <a:ext cx="1606499" cy="291000"/>
          </a:xfrm>
          <a:prstGeom prst="rect">
            <a:avLst/>
          </a:prstGeom>
          <a:noFill/>
          <a:ln>
            <a:noFill/>
          </a:ln>
        </p:spPr>
        <p:txBody>
          <a:bodyPr lIns="91425" tIns="91425" rIns="91425" bIns="91425" anchor="t" anchorCtr="0">
            <a:noAutofit/>
          </a:bodyPr>
          <a:lstStyle/>
          <a:p>
            <a:pPr algn="l">
              <a:spcBef>
                <a:spcPts val="0"/>
              </a:spcBef>
              <a:buNone/>
            </a:pPr>
            <a:r>
              <a:rPr lang="en" sz="1200" b="1"/>
              <a:t>Contenido Bruto</a:t>
            </a:r>
          </a:p>
        </p:txBody>
      </p:sp>
      <p:sp>
        <p:nvSpPr>
          <p:cNvPr id="141" name="Shape 141"/>
          <p:cNvSpPr/>
          <p:nvPr/>
        </p:nvSpPr>
        <p:spPr>
          <a:xfrm>
            <a:off x="3878974" y="2816571"/>
            <a:ext cx="1693799" cy="747600"/>
          </a:xfrm>
          <a:prstGeom prst="rightArrow">
            <a:avLst>
              <a:gd name="adj1" fmla="val 50000"/>
              <a:gd name="adj2" fmla="val 50000"/>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lgn="r">
              <a:spcBef>
                <a:spcPts val="0"/>
              </a:spcBef>
              <a:buNone/>
            </a:pPr>
            <a:r>
              <a:rPr lang="en" sz="1800" b="1"/>
              <a:t>Etiquetado</a:t>
            </a:r>
          </a:p>
        </p:txBody>
      </p:sp>
      <p:sp>
        <p:nvSpPr>
          <p:cNvPr id="142" name="Shape 142"/>
          <p:cNvSpPr/>
          <p:nvPr/>
        </p:nvSpPr>
        <p:spPr>
          <a:xfrm>
            <a:off x="1566024" y="4635894"/>
            <a:ext cx="6327899" cy="384000"/>
          </a:xfrm>
          <a:prstGeom prst="rect">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3" name="Shape 143"/>
          <p:cNvSpPr txBox="1"/>
          <p:nvPr/>
        </p:nvSpPr>
        <p:spPr>
          <a:xfrm>
            <a:off x="5739760" y="1122949"/>
            <a:ext cx="2153999" cy="291000"/>
          </a:xfrm>
          <a:prstGeom prst="rect">
            <a:avLst/>
          </a:prstGeom>
          <a:noFill/>
          <a:ln>
            <a:noFill/>
          </a:ln>
        </p:spPr>
        <p:txBody>
          <a:bodyPr lIns="91425" tIns="91425" rIns="91425" bIns="91425" anchor="t" anchorCtr="0">
            <a:noAutofit/>
          </a:bodyPr>
          <a:lstStyle/>
          <a:p>
            <a:pPr lvl="0" algn="l" rtl="0">
              <a:spcBef>
                <a:spcPts val="0"/>
              </a:spcBef>
              <a:buNone/>
            </a:pPr>
            <a:r>
              <a:rPr lang="en" sz="1200" b="1"/>
              <a:t>Información Procesable</a:t>
            </a:r>
          </a:p>
        </p:txBody>
      </p:sp>
      <p:sp>
        <p:nvSpPr>
          <p:cNvPr id="144" name="Shape 144"/>
          <p:cNvSpPr txBox="1"/>
          <p:nvPr/>
        </p:nvSpPr>
        <p:spPr>
          <a:xfrm>
            <a:off x="1644594" y="4682212"/>
            <a:ext cx="2294700" cy="291000"/>
          </a:xfrm>
          <a:prstGeom prst="rect">
            <a:avLst/>
          </a:prstGeom>
          <a:noFill/>
          <a:ln>
            <a:noFill/>
          </a:ln>
        </p:spPr>
        <p:txBody>
          <a:bodyPr lIns="91425" tIns="91425" rIns="91425" bIns="91425" anchor="t" anchorCtr="0">
            <a:noAutofit/>
          </a:bodyPr>
          <a:lstStyle/>
          <a:p>
            <a:pPr lvl="0" algn="l" rtl="0">
              <a:spcBef>
                <a:spcPts val="0"/>
              </a:spcBef>
              <a:buNone/>
            </a:pPr>
            <a:r>
              <a:rPr lang="en" sz="1200" b="1"/>
              <a:t>Legible para una máquina</a:t>
            </a:r>
          </a:p>
        </p:txBody>
      </p:sp>
      <p:cxnSp>
        <p:nvCxnSpPr>
          <p:cNvPr id="145" name="Shape 145"/>
          <p:cNvCxnSpPr/>
          <p:nvPr/>
        </p:nvCxnSpPr>
        <p:spPr>
          <a:xfrm>
            <a:off x="3969674" y="4642511"/>
            <a:ext cx="0" cy="384000"/>
          </a:xfrm>
          <a:prstGeom prst="straightConnector1">
            <a:avLst/>
          </a:prstGeom>
          <a:noFill/>
          <a:ln w="28575" cap="flat">
            <a:solidFill>
              <a:srgbClr val="000000"/>
            </a:solidFill>
            <a:prstDash val="dot"/>
            <a:round/>
            <a:headEnd type="none" w="lg" len="lg"/>
            <a:tailEnd type="none" w="lg" len="lg"/>
          </a:ln>
        </p:spPr>
      </p:cxnSp>
      <p:sp>
        <p:nvSpPr>
          <p:cNvPr id="146" name="Shape 146"/>
          <p:cNvSpPr txBox="1"/>
          <p:nvPr/>
        </p:nvSpPr>
        <p:spPr>
          <a:xfrm>
            <a:off x="5322669" y="4688829"/>
            <a:ext cx="2545199" cy="291000"/>
          </a:xfrm>
          <a:prstGeom prst="rect">
            <a:avLst/>
          </a:prstGeom>
          <a:noFill/>
          <a:ln>
            <a:noFill/>
          </a:ln>
        </p:spPr>
        <p:txBody>
          <a:bodyPr lIns="91425" tIns="91425" rIns="91425" bIns="91425" anchor="t" anchorCtr="0">
            <a:noAutofit/>
          </a:bodyPr>
          <a:lstStyle/>
          <a:p>
            <a:pPr lvl="0" algn="l" rtl="0">
              <a:spcBef>
                <a:spcPts val="0"/>
              </a:spcBef>
              <a:buNone/>
            </a:pPr>
            <a:r>
              <a:rPr lang="en" sz="1200" b="1"/>
              <a:t>Entendible por una máquina</a:t>
            </a:r>
          </a:p>
        </p:txBody>
      </p:sp>
      <p:sp>
        <p:nvSpPr>
          <p:cNvPr id="147" name="Shape 147"/>
          <p:cNvSpPr txBox="1"/>
          <p:nvPr/>
        </p:nvSpPr>
        <p:spPr>
          <a:xfrm>
            <a:off x="1644594" y="1554078"/>
            <a:ext cx="1916999" cy="291000"/>
          </a:xfrm>
          <a:prstGeom prst="rect">
            <a:avLst/>
          </a:prstGeom>
          <a:noFill/>
          <a:ln>
            <a:noFill/>
          </a:ln>
        </p:spPr>
        <p:txBody>
          <a:bodyPr lIns="91425" tIns="91425" rIns="91425" bIns="91425" anchor="t" anchorCtr="0">
            <a:noAutofit/>
          </a:bodyPr>
          <a:lstStyle/>
          <a:p>
            <a:pPr lvl="0" algn="l" rtl="0">
              <a:spcBef>
                <a:spcPts val="0"/>
              </a:spcBef>
              <a:buNone/>
            </a:pPr>
            <a:r>
              <a:rPr lang="en" sz="1200" b="1"/>
              <a:t>Sistemas de Gestión de Información</a:t>
            </a:r>
          </a:p>
        </p:txBody>
      </p:sp>
      <p:sp>
        <p:nvSpPr>
          <p:cNvPr id="148" name="Shape 148"/>
          <p:cNvSpPr txBox="1"/>
          <p:nvPr/>
        </p:nvSpPr>
        <p:spPr>
          <a:xfrm>
            <a:off x="1644594" y="2098220"/>
            <a:ext cx="1764300" cy="291000"/>
          </a:xfrm>
          <a:prstGeom prst="rect">
            <a:avLst/>
          </a:prstGeom>
          <a:noFill/>
          <a:ln>
            <a:noFill/>
          </a:ln>
        </p:spPr>
        <p:txBody>
          <a:bodyPr lIns="91425" tIns="91425" rIns="91425" bIns="91425" anchor="t" anchorCtr="0">
            <a:noAutofit/>
          </a:bodyPr>
          <a:lstStyle/>
          <a:p>
            <a:pPr lvl="0" algn="l" rtl="0">
              <a:spcBef>
                <a:spcPts val="0"/>
              </a:spcBef>
              <a:buNone/>
            </a:pPr>
            <a:r>
              <a:rPr lang="en" sz="1200" b="1"/>
              <a:t>Historias Clínicas Electrónicas</a:t>
            </a:r>
          </a:p>
        </p:txBody>
      </p:sp>
      <p:sp>
        <p:nvSpPr>
          <p:cNvPr id="149" name="Shape 149"/>
          <p:cNvSpPr txBox="1"/>
          <p:nvPr/>
        </p:nvSpPr>
        <p:spPr>
          <a:xfrm>
            <a:off x="1689953" y="2571798"/>
            <a:ext cx="1764300" cy="291000"/>
          </a:xfrm>
          <a:prstGeom prst="rect">
            <a:avLst/>
          </a:prstGeom>
          <a:noFill/>
          <a:ln>
            <a:noFill/>
          </a:ln>
        </p:spPr>
        <p:txBody>
          <a:bodyPr lIns="91425" tIns="91425" rIns="91425" bIns="91425" anchor="t" anchorCtr="0">
            <a:noAutofit/>
          </a:bodyPr>
          <a:lstStyle/>
          <a:p>
            <a:pPr lvl="0" algn="l" rtl="0">
              <a:spcBef>
                <a:spcPts val="0"/>
              </a:spcBef>
              <a:buNone/>
            </a:pPr>
            <a:r>
              <a:rPr lang="en" sz="1200" b="1"/>
              <a:t>Correos electrónicos</a:t>
            </a:r>
          </a:p>
        </p:txBody>
      </p:sp>
      <p:sp>
        <p:nvSpPr>
          <p:cNvPr id="150" name="Shape 150"/>
          <p:cNvSpPr txBox="1"/>
          <p:nvPr/>
        </p:nvSpPr>
        <p:spPr>
          <a:xfrm>
            <a:off x="1689953" y="3080658"/>
            <a:ext cx="1764300" cy="291000"/>
          </a:xfrm>
          <a:prstGeom prst="rect">
            <a:avLst/>
          </a:prstGeom>
          <a:noFill/>
          <a:ln>
            <a:noFill/>
          </a:ln>
        </p:spPr>
        <p:txBody>
          <a:bodyPr lIns="91425" tIns="91425" rIns="91425" bIns="91425" anchor="t" anchorCtr="0">
            <a:noAutofit/>
          </a:bodyPr>
          <a:lstStyle/>
          <a:p>
            <a:pPr lvl="0" algn="l" rtl="0">
              <a:spcBef>
                <a:spcPts val="0"/>
              </a:spcBef>
              <a:buNone/>
            </a:pPr>
            <a:r>
              <a:rPr lang="en" sz="1200" b="1"/>
              <a:t>CRM</a:t>
            </a:r>
          </a:p>
        </p:txBody>
      </p:sp>
      <p:sp>
        <p:nvSpPr>
          <p:cNvPr id="151" name="Shape 151"/>
          <p:cNvSpPr txBox="1"/>
          <p:nvPr/>
        </p:nvSpPr>
        <p:spPr>
          <a:xfrm>
            <a:off x="1644594" y="3538542"/>
            <a:ext cx="1764300" cy="291000"/>
          </a:xfrm>
          <a:prstGeom prst="rect">
            <a:avLst/>
          </a:prstGeom>
          <a:noFill/>
          <a:ln>
            <a:noFill/>
          </a:ln>
        </p:spPr>
        <p:txBody>
          <a:bodyPr lIns="91425" tIns="91425" rIns="91425" bIns="91425" anchor="t" anchorCtr="0">
            <a:noAutofit/>
          </a:bodyPr>
          <a:lstStyle/>
          <a:p>
            <a:pPr lvl="0" algn="l" rtl="0">
              <a:spcBef>
                <a:spcPts val="0"/>
              </a:spcBef>
              <a:buNone/>
            </a:pPr>
            <a:r>
              <a:rPr lang="en" sz="1200" b="1"/>
              <a:t>Noticias</a:t>
            </a:r>
          </a:p>
        </p:txBody>
      </p:sp>
      <p:sp>
        <p:nvSpPr>
          <p:cNvPr id="152" name="Shape 152"/>
          <p:cNvSpPr txBox="1"/>
          <p:nvPr/>
        </p:nvSpPr>
        <p:spPr>
          <a:xfrm>
            <a:off x="1644594" y="3996419"/>
            <a:ext cx="1764300" cy="291000"/>
          </a:xfrm>
          <a:prstGeom prst="rect">
            <a:avLst/>
          </a:prstGeom>
          <a:noFill/>
          <a:ln>
            <a:noFill/>
          </a:ln>
        </p:spPr>
        <p:txBody>
          <a:bodyPr lIns="91425" tIns="91425" rIns="91425" bIns="91425" anchor="t" anchorCtr="0">
            <a:noAutofit/>
          </a:bodyPr>
          <a:lstStyle/>
          <a:p>
            <a:pPr lvl="0" algn="l" rtl="0">
              <a:spcBef>
                <a:spcPts val="0"/>
              </a:spcBef>
              <a:buNone/>
            </a:pPr>
            <a:r>
              <a:rPr lang="en" sz="1200" b="1"/>
              <a:t>Páginas Web</a:t>
            </a:r>
          </a:p>
        </p:txBody>
      </p:sp>
      <p:sp>
        <p:nvSpPr>
          <p:cNvPr id="153" name="Shape 153"/>
          <p:cNvSpPr txBox="1"/>
          <p:nvPr/>
        </p:nvSpPr>
        <p:spPr>
          <a:xfrm>
            <a:off x="5858462" y="1713968"/>
            <a:ext cx="1916999" cy="291000"/>
          </a:xfrm>
          <a:prstGeom prst="rect">
            <a:avLst/>
          </a:prstGeom>
          <a:noFill/>
          <a:ln>
            <a:noFill/>
          </a:ln>
        </p:spPr>
        <p:txBody>
          <a:bodyPr lIns="91425" tIns="91425" rIns="91425" bIns="91425" anchor="t" anchorCtr="0">
            <a:noAutofit/>
          </a:bodyPr>
          <a:lstStyle/>
          <a:p>
            <a:pPr lvl="0" algn="l" rtl="0">
              <a:spcBef>
                <a:spcPts val="0"/>
              </a:spcBef>
              <a:buNone/>
            </a:pPr>
            <a:r>
              <a:rPr lang="en" sz="1200" b="1"/>
              <a:t>Búsqueda</a:t>
            </a:r>
          </a:p>
        </p:txBody>
      </p:sp>
      <p:sp>
        <p:nvSpPr>
          <p:cNvPr id="154" name="Shape 154"/>
          <p:cNvSpPr txBox="1"/>
          <p:nvPr/>
        </p:nvSpPr>
        <p:spPr>
          <a:xfrm>
            <a:off x="5858462" y="2098220"/>
            <a:ext cx="1916999" cy="291000"/>
          </a:xfrm>
          <a:prstGeom prst="rect">
            <a:avLst/>
          </a:prstGeom>
          <a:noFill/>
          <a:ln>
            <a:noFill/>
          </a:ln>
        </p:spPr>
        <p:txBody>
          <a:bodyPr lIns="91425" tIns="91425" rIns="91425" bIns="91425" anchor="t" anchorCtr="0">
            <a:noAutofit/>
          </a:bodyPr>
          <a:lstStyle/>
          <a:p>
            <a:pPr lvl="0" algn="l" rtl="0">
              <a:spcBef>
                <a:spcPts val="0"/>
              </a:spcBef>
              <a:buNone/>
            </a:pPr>
            <a:r>
              <a:rPr lang="en" sz="1200" b="1"/>
              <a:t>Personalización</a:t>
            </a:r>
          </a:p>
        </p:txBody>
      </p:sp>
      <p:sp>
        <p:nvSpPr>
          <p:cNvPr id="155" name="Shape 155"/>
          <p:cNvSpPr txBox="1"/>
          <p:nvPr/>
        </p:nvSpPr>
        <p:spPr>
          <a:xfrm>
            <a:off x="5858462" y="2571798"/>
            <a:ext cx="1916999" cy="291000"/>
          </a:xfrm>
          <a:prstGeom prst="rect">
            <a:avLst/>
          </a:prstGeom>
          <a:noFill/>
          <a:ln>
            <a:noFill/>
          </a:ln>
        </p:spPr>
        <p:txBody>
          <a:bodyPr lIns="91425" tIns="91425" rIns="91425" bIns="91425" anchor="t" anchorCtr="0">
            <a:noAutofit/>
          </a:bodyPr>
          <a:lstStyle/>
          <a:p>
            <a:pPr lvl="0" algn="l" rtl="0">
              <a:spcBef>
                <a:spcPts val="0"/>
              </a:spcBef>
              <a:buNone/>
            </a:pPr>
            <a:r>
              <a:rPr lang="en" sz="1200" b="1"/>
              <a:t>Análisis</a:t>
            </a:r>
          </a:p>
        </p:txBody>
      </p:sp>
      <p:sp>
        <p:nvSpPr>
          <p:cNvPr id="156" name="Shape 156"/>
          <p:cNvSpPr txBox="1"/>
          <p:nvPr/>
        </p:nvSpPr>
        <p:spPr>
          <a:xfrm>
            <a:off x="5858462" y="3073490"/>
            <a:ext cx="1916999" cy="291000"/>
          </a:xfrm>
          <a:prstGeom prst="rect">
            <a:avLst/>
          </a:prstGeom>
          <a:noFill/>
          <a:ln>
            <a:noFill/>
          </a:ln>
        </p:spPr>
        <p:txBody>
          <a:bodyPr lIns="91425" tIns="91425" rIns="91425" bIns="91425" anchor="t" anchorCtr="0">
            <a:noAutofit/>
          </a:bodyPr>
          <a:lstStyle/>
          <a:p>
            <a:pPr lvl="0" algn="l" rtl="0">
              <a:spcBef>
                <a:spcPts val="0"/>
              </a:spcBef>
              <a:buNone/>
            </a:pPr>
            <a:r>
              <a:rPr lang="en" sz="1200" b="1"/>
              <a:t>Generación de alertas</a:t>
            </a:r>
          </a:p>
        </p:txBody>
      </p:sp>
      <p:sp>
        <p:nvSpPr>
          <p:cNvPr id="157" name="Shape 157"/>
          <p:cNvSpPr txBox="1"/>
          <p:nvPr/>
        </p:nvSpPr>
        <p:spPr>
          <a:xfrm>
            <a:off x="5858349" y="3705279"/>
            <a:ext cx="1916999" cy="291000"/>
          </a:xfrm>
          <a:prstGeom prst="rect">
            <a:avLst/>
          </a:prstGeom>
          <a:noFill/>
          <a:ln>
            <a:noFill/>
          </a:ln>
        </p:spPr>
        <p:txBody>
          <a:bodyPr lIns="91425" tIns="91425" rIns="91425" bIns="91425" anchor="t" anchorCtr="0">
            <a:noAutofit/>
          </a:bodyPr>
          <a:lstStyle/>
          <a:p>
            <a:pPr lvl="0" algn="l" rtl="0">
              <a:spcBef>
                <a:spcPts val="0"/>
              </a:spcBef>
              <a:buNone/>
            </a:pPr>
            <a:r>
              <a:rPr lang="en" sz="1200" b="1"/>
              <a:t>Soporte a las decisiones</a:t>
            </a:r>
          </a:p>
        </p:txBody>
      </p:sp>
      <p:sp>
        <p:nvSpPr>
          <p:cNvPr id="158" name="Shape 158"/>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1</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childTnLst>
                                </p:cTn>
                              </p:par>
                              <p:par>
                                <p:cTn id="8" presetID="10" presetClass="entr" presetSubtype="0" fill="hold"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fade">
                                      <p:cBhvr>
                                        <p:cTn id="10" dur="1000"/>
                                        <p:tgtEl>
                                          <p:spTgt spid="140"/>
                                        </p:tgtEl>
                                      </p:cBhvr>
                                    </p:animEffect>
                                  </p:childTnLst>
                                </p:cTn>
                              </p:par>
                              <p:par>
                                <p:cTn id="11" presetID="10" presetClass="entr" presetSubtype="0" fill="hold" nodeType="with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fade">
                                      <p:cBhvr>
                                        <p:cTn id="13" dur="1000"/>
                                        <p:tgtEl>
                                          <p:spTgt spid="147"/>
                                        </p:tgtEl>
                                      </p:cBhvr>
                                    </p:animEffect>
                                  </p:childTnLst>
                                </p:cTn>
                              </p:par>
                              <p:par>
                                <p:cTn id="14" presetID="10" presetClass="entr" presetSubtype="0" fill="hold" nodeType="with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1000"/>
                                        <p:tgtEl>
                                          <p:spTgt spid="148"/>
                                        </p:tgtEl>
                                      </p:cBhvr>
                                    </p:animEffect>
                                  </p:childTnLst>
                                </p:cTn>
                              </p:par>
                              <p:par>
                                <p:cTn id="17" presetID="10" presetClass="entr" presetSubtype="0" fill="hold" nodeType="withEffect">
                                  <p:stCondLst>
                                    <p:cond delay="0"/>
                                  </p:stCondLst>
                                  <p:childTnLst>
                                    <p:set>
                                      <p:cBhvr>
                                        <p:cTn id="18" dur="1" fill="hold">
                                          <p:stCondLst>
                                            <p:cond delay="0"/>
                                          </p:stCondLst>
                                        </p:cTn>
                                        <p:tgtEl>
                                          <p:spTgt spid="149"/>
                                        </p:tgtEl>
                                        <p:attrNameLst>
                                          <p:attrName>style.visibility</p:attrName>
                                        </p:attrNameLst>
                                      </p:cBhvr>
                                      <p:to>
                                        <p:strVal val="visible"/>
                                      </p:to>
                                    </p:set>
                                    <p:animEffect transition="in" filter="fade">
                                      <p:cBhvr>
                                        <p:cTn id="19" dur="1000"/>
                                        <p:tgtEl>
                                          <p:spTgt spid="149"/>
                                        </p:tgtEl>
                                      </p:cBhvr>
                                    </p:animEffect>
                                  </p:childTnLst>
                                </p:cTn>
                              </p:par>
                              <p:par>
                                <p:cTn id="20" presetID="10" presetClass="entr" presetSubtype="0" fill="hold" nodeType="with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1000"/>
                                        <p:tgtEl>
                                          <p:spTgt spid="150"/>
                                        </p:tgtEl>
                                      </p:cBhvr>
                                    </p:animEffect>
                                  </p:childTnLst>
                                </p:cTn>
                              </p:par>
                              <p:par>
                                <p:cTn id="23" presetID="10" presetClass="entr" presetSubtype="0" fill="hold" nodeType="with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1000"/>
                                        <p:tgtEl>
                                          <p:spTgt spid="151"/>
                                        </p:tgtEl>
                                      </p:cBhvr>
                                    </p:animEffect>
                                  </p:childTnLst>
                                </p:cTn>
                              </p:par>
                              <p:par>
                                <p:cTn id="26" presetID="10" presetClass="entr" presetSubtype="0" fill="hold" nodeType="with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1000"/>
                                        <p:tgtEl>
                                          <p:spTgt spid="15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1"/>
                                        </p:tgtEl>
                                        <p:attrNameLst>
                                          <p:attrName>style.visibility</p:attrName>
                                        </p:attrNameLst>
                                      </p:cBhvr>
                                      <p:to>
                                        <p:strVal val="visible"/>
                                      </p:to>
                                    </p:set>
                                    <p:animEffect transition="in" filter="fade">
                                      <p:cBhvr>
                                        <p:cTn id="33" dur="1000"/>
                                        <p:tgtEl>
                                          <p:spTgt spid="14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fade">
                                      <p:cBhvr>
                                        <p:cTn id="38" dur="1000"/>
                                        <p:tgtEl>
                                          <p:spTgt spid="139"/>
                                        </p:tgtEl>
                                      </p:cBhvr>
                                    </p:animEffect>
                                  </p:childTnLst>
                                </p:cTn>
                              </p:par>
                              <p:par>
                                <p:cTn id="39" presetID="10" presetClass="entr" presetSubtype="0" fill="hold" nodeType="withEffect">
                                  <p:stCondLst>
                                    <p:cond delay="0"/>
                                  </p:stCondLst>
                                  <p:childTnLst>
                                    <p:set>
                                      <p:cBhvr>
                                        <p:cTn id="40" dur="1" fill="hold">
                                          <p:stCondLst>
                                            <p:cond delay="0"/>
                                          </p:stCondLst>
                                        </p:cTn>
                                        <p:tgtEl>
                                          <p:spTgt spid="143"/>
                                        </p:tgtEl>
                                        <p:attrNameLst>
                                          <p:attrName>style.visibility</p:attrName>
                                        </p:attrNameLst>
                                      </p:cBhvr>
                                      <p:to>
                                        <p:strVal val="visible"/>
                                      </p:to>
                                    </p:set>
                                    <p:animEffect transition="in" filter="fade">
                                      <p:cBhvr>
                                        <p:cTn id="41" dur="1000"/>
                                        <p:tgtEl>
                                          <p:spTgt spid="143"/>
                                        </p:tgtEl>
                                      </p:cBhvr>
                                    </p:animEffect>
                                  </p:childTnLst>
                                </p:cTn>
                              </p:par>
                              <p:par>
                                <p:cTn id="42" presetID="10" presetClass="entr" presetSubtype="0" fill="hold" nodeType="withEffect">
                                  <p:stCondLst>
                                    <p:cond delay="0"/>
                                  </p:stCondLst>
                                  <p:childTnLst>
                                    <p:set>
                                      <p:cBhvr>
                                        <p:cTn id="43" dur="1" fill="hold">
                                          <p:stCondLst>
                                            <p:cond delay="0"/>
                                          </p:stCondLst>
                                        </p:cTn>
                                        <p:tgtEl>
                                          <p:spTgt spid="153"/>
                                        </p:tgtEl>
                                        <p:attrNameLst>
                                          <p:attrName>style.visibility</p:attrName>
                                        </p:attrNameLst>
                                      </p:cBhvr>
                                      <p:to>
                                        <p:strVal val="visible"/>
                                      </p:to>
                                    </p:set>
                                    <p:animEffect transition="in" filter="fade">
                                      <p:cBhvr>
                                        <p:cTn id="44" dur="1000"/>
                                        <p:tgtEl>
                                          <p:spTgt spid="153"/>
                                        </p:tgtEl>
                                      </p:cBhvr>
                                    </p:animEffect>
                                  </p:childTnLst>
                                </p:cTn>
                              </p:par>
                              <p:par>
                                <p:cTn id="45" presetID="10" presetClass="entr" presetSubtype="0" fill="hold" nodeType="withEffect">
                                  <p:stCondLst>
                                    <p:cond delay="0"/>
                                  </p:stCondLst>
                                  <p:childTnLst>
                                    <p:set>
                                      <p:cBhvr>
                                        <p:cTn id="46" dur="1" fill="hold">
                                          <p:stCondLst>
                                            <p:cond delay="0"/>
                                          </p:stCondLst>
                                        </p:cTn>
                                        <p:tgtEl>
                                          <p:spTgt spid="154"/>
                                        </p:tgtEl>
                                        <p:attrNameLst>
                                          <p:attrName>style.visibility</p:attrName>
                                        </p:attrNameLst>
                                      </p:cBhvr>
                                      <p:to>
                                        <p:strVal val="visible"/>
                                      </p:to>
                                    </p:set>
                                    <p:animEffect transition="in" filter="fade">
                                      <p:cBhvr>
                                        <p:cTn id="47" dur="1000"/>
                                        <p:tgtEl>
                                          <p:spTgt spid="154"/>
                                        </p:tgtEl>
                                      </p:cBhvr>
                                    </p:animEffect>
                                  </p:childTnLst>
                                </p:cTn>
                              </p:par>
                              <p:par>
                                <p:cTn id="48" presetID="10" presetClass="entr" presetSubtype="0" fill="hold" nodeType="withEffect">
                                  <p:stCondLst>
                                    <p:cond delay="0"/>
                                  </p:stCondLst>
                                  <p:childTnLst>
                                    <p:set>
                                      <p:cBhvr>
                                        <p:cTn id="49" dur="1" fill="hold">
                                          <p:stCondLst>
                                            <p:cond delay="0"/>
                                          </p:stCondLst>
                                        </p:cTn>
                                        <p:tgtEl>
                                          <p:spTgt spid="155"/>
                                        </p:tgtEl>
                                        <p:attrNameLst>
                                          <p:attrName>style.visibility</p:attrName>
                                        </p:attrNameLst>
                                      </p:cBhvr>
                                      <p:to>
                                        <p:strVal val="visible"/>
                                      </p:to>
                                    </p:set>
                                    <p:animEffect transition="in" filter="fade">
                                      <p:cBhvr>
                                        <p:cTn id="50" dur="1000"/>
                                        <p:tgtEl>
                                          <p:spTgt spid="155"/>
                                        </p:tgtEl>
                                      </p:cBhvr>
                                    </p:animEffect>
                                  </p:childTnLst>
                                </p:cTn>
                              </p:par>
                              <p:par>
                                <p:cTn id="51" presetID="10" presetClass="entr" presetSubtype="0" fill="hold" nodeType="withEffect">
                                  <p:stCondLst>
                                    <p:cond delay="0"/>
                                  </p:stCondLst>
                                  <p:childTnLst>
                                    <p:set>
                                      <p:cBhvr>
                                        <p:cTn id="52" dur="1" fill="hold">
                                          <p:stCondLst>
                                            <p:cond delay="0"/>
                                          </p:stCondLst>
                                        </p:cTn>
                                        <p:tgtEl>
                                          <p:spTgt spid="156"/>
                                        </p:tgtEl>
                                        <p:attrNameLst>
                                          <p:attrName>style.visibility</p:attrName>
                                        </p:attrNameLst>
                                      </p:cBhvr>
                                      <p:to>
                                        <p:strVal val="visible"/>
                                      </p:to>
                                    </p:set>
                                    <p:animEffect transition="in" filter="fade">
                                      <p:cBhvr>
                                        <p:cTn id="53" dur="1000"/>
                                        <p:tgtEl>
                                          <p:spTgt spid="156"/>
                                        </p:tgtEl>
                                      </p:cBhvr>
                                    </p:animEffect>
                                  </p:childTnLst>
                                </p:cTn>
                              </p:par>
                              <p:par>
                                <p:cTn id="54" presetID="10" presetClass="entr" presetSubtype="0" fill="hold" nodeType="withEffect">
                                  <p:stCondLst>
                                    <p:cond delay="0"/>
                                  </p:stCondLst>
                                  <p:childTnLst>
                                    <p:set>
                                      <p:cBhvr>
                                        <p:cTn id="55" dur="1" fill="hold">
                                          <p:stCondLst>
                                            <p:cond delay="0"/>
                                          </p:stCondLst>
                                        </p:cTn>
                                        <p:tgtEl>
                                          <p:spTgt spid="157"/>
                                        </p:tgtEl>
                                        <p:attrNameLst>
                                          <p:attrName>style.visibility</p:attrName>
                                        </p:attrNameLst>
                                      </p:cBhvr>
                                      <p:to>
                                        <p:strVal val="visible"/>
                                      </p:to>
                                    </p:set>
                                    <p:animEffect transition="in" filter="fade">
                                      <p:cBhvr>
                                        <p:cTn id="56" dur="1000"/>
                                        <p:tgtEl>
                                          <p:spTgt spid="15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42"/>
                                        </p:tgtEl>
                                        <p:attrNameLst>
                                          <p:attrName>style.visibility</p:attrName>
                                        </p:attrNameLst>
                                      </p:cBhvr>
                                      <p:to>
                                        <p:strVal val="visible"/>
                                      </p:to>
                                    </p:set>
                                    <p:animEffect transition="in" filter="fade">
                                      <p:cBhvr>
                                        <p:cTn id="61" dur="1000"/>
                                        <p:tgtEl>
                                          <p:spTgt spid="142"/>
                                        </p:tgtEl>
                                      </p:cBhvr>
                                    </p:animEffect>
                                  </p:childTnLst>
                                </p:cTn>
                              </p:par>
                              <p:par>
                                <p:cTn id="62" presetID="10" presetClass="entr" presetSubtype="0" fill="hold" nodeType="withEffect">
                                  <p:stCondLst>
                                    <p:cond delay="0"/>
                                  </p:stCondLst>
                                  <p:childTnLst>
                                    <p:set>
                                      <p:cBhvr>
                                        <p:cTn id="63" dur="1" fill="hold">
                                          <p:stCondLst>
                                            <p:cond delay="0"/>
                                          </p:stCondLst>
                                        </p:cTn>
                                        <p:tgtEl>
                                          <p:spTgt spid="144"/>
                                        </p:tgtEl>
                                        <p:attrNameLst>
                                          <p:attrName>style.visibility</p:attrName>
                                        </p:attrNameLst>
                                      </p:cBhvr>
                                      <p:to>
                                        <p:strVal val="visible"/>
                                      </p:to>
                                    </p:set>
                                    <p:animEffect transition="in" filter="fade">
                                      <p:cBhvr>
                                        <p:cTn id="64" dur="1000"/>
                                        <p:tgtEl>
                                          <p:spTgt spid="144"/>
                                        </p:tgtEl>
                                      </p:cBhvr>
                                    </p:animEffect>
                                  </p:childTnLst>
                                </p:cTn>
                              </p:par>
                              <p:par>
                                <p:cTn id="65" presetID="10" presetClass="entr" presetSubtype="0" fill="hold" nodeType="withEffect">
                                  <p:stCondLst>
                                    <p:cond delay="0"/>
                                  </p:stCondLst>
                                  <p:childTnLst>
                                    <p:set>
                                      <p:cBhvr>
                                        <p:cTn id="66" dur="1" fill="hold">
                                          <p:stCondLst>
                                            <p:cond delay="0"/>
                                          </p:stCondLst>
                                        </p:cTn>
                                        <p:tgtEl>
                                          <p:spTgt spid="145"/>
                                        </p:tgtEl>
                                        <p:attrNameLst>
                                          <p:attrName>style.visibility</p:attrName>
                                        </p:attrNameLst>
                                      </p:cBhvr>
                                      <p:to>
                                        <p:strVal val="visible"/>
                                      </p:to>
                                    </p:set>
                                    <p:animEffect transition="in" filter="fade">
                                      <p:cBhvr>
                                        <p:cTn id="67" dur="1000"/>
                                        <p:tgtEl>
                                          <p:spTgt spid="14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46"/>
                                        </p:tgtEl>
                                        <p:attrNameLst>
                                          <p:attrName>style.visibility</p:attrName>
                                        </p:attrNameLst>
                                      </p:cBhvr>
                                      <p:to>
                                        <p:strVal val="visible"/>
                                      </p:to>
                                    </p:set>
                                    <p:animEffect transition="in" filter="fade">
                                      <p:cBhvr>
                                        <p:cTn id="72" dur="10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Tecnologías</a:t>
            </a:r>
          </a:p>
        </p:txBody>
      </p:sp>
      <p:graphicFrame>
        <p:nvGraphicFramePr>
          <p:cNvPr id="164" name="Shape 164"/>
          <p:cNvGraphicFramePr/>
          <p:nvPr/>
        </p:nvGraphicFramePr>
        <p:xfrm>
          <a:off x="263400" y="1428575"/>
          <a:ext cx="8556750" cy="3035046"/>
        </p:xfrm>
        <a:graphic>
          <a:graphicData uri="http://schemas.openxmlformats.org/drawingml/2006/table">
            <a:tbl>
              <a:tblPr>
                <a:noFill/>
                <a:tableStyleId>{E6804C6F-BBF6-4179-9177-0D27A9B217AA}</a:tableStyleId>
              </a:tblPr>
              <a:tblGrid>
                <a:gridCol w="1422875"/>
                <a:gridCol w="1073225"/>
                <a:gridCol w="1460675"/>
                <a:gridCol w="789400"/>
                <a:gridCol w="3810575"/>
              </a:tblGrid>
              <a:tr h="342900">
                <a:tc>
                  <a:txBody>
                    <a:bodyPr/>
                    <a:lstStyle/>
                    <a:p>
                      <a:pPr lvl="0" algn="ctr" rtl="0">
                        <a:lnSpc>
                          <a:spcPct val="115000"/>
                        </a:lnSpc>
                        <a:spcBef>
                          <a:spcPts val="0"/>
                        </a:spcBef>
                        <a:buNone/>
                      </a:pPr>
                      <a:r>
                        <a:rPr lang="en" sz="1100" b="1">
                          <a:solidFill>
                            <a:srgbClr val="333333"/>
                          </a:solidFill>
                          <a:latin typeface="Georgia"/>
                          <a:ea typeface="Georgia"/>
                          <a:cs typeface="Georgia"/>
                          <a:sym typeface="Georgia"/>
                        </a:rPr>
                        <a:t>Proyecto</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1100" b="1">
                          <a:solidFill>
                            <a:srgbClr val="333333"/>
                          </a:solidFill>
                          <a:latin typeface="Georgia"/>
                          <a:ea typeface="Georgia"/>
                          <a:cs typeface="Georgia"/>
                          <a:sym typeface="Georgia"/>
                        </a:rPr>
                        <a:t>Licencia</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1100" b="1">
                          <a:solidFill>
                            <a:srgbClr val="333333"/>
                          </a:solidFill>
                          <a:latin typeface="Georgia"/>
                          <a:ea typeface="Georgia"/>
                          <a:cs typeface="Georgia"/>
                          <a:sym typeface="Georgia"/>
                        </a:rPr>
                        <a:t>Versiones</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1100" b="1">
                          <a:solidFill>
                            <a:srgbClr val="333333"/>
                          </a:solidFill>
                          <a:latin typeface="Georgia"/>
                          <a:ea typeface="Georgia"/>
                          <a:cs typeface="Georgia"/>
                          <a:sym typeface="Georgia"/>
                        </a:rPr>
                        <a:t>Lenguaje</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1100" b="1">
                          <a:solidFill>
                            <a:srgbClr val="333333"/>
                          </a:solidFill>
                          <a:latin typeface="Georgia"/>
                          <a:ea typeface="Georgia"/>
                          <a:cs typeface="Georgia"/>
                          <a:sym typeface="Georgia"/>
                        </a:rPr>
                        <a:t>Facilidad de uso para programación</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r>
              <a:tr h="342900">
                <a:tc>
                  <a:txBody>
                    <a:bodyPr/>
                    <a:lstStyle/>
                    <a:p>
                      <a:pPr lvl="0" rtl="0">
                        <a:spcBef>
                          <a:spcPts val="0"/>
                        </a:spcBef>
                        <a:buNone/>
                      </a:pPr>
                      <a:r>
                        <a:rPr lang="en" sz="1100">
                          <a:solidFill>
                            <a:srgbClr val="333333"/>
                          </a:solidFill>
                          <a:latin typeface="Georgia"/>
                          <a:ea typeface="Georgia"/>
                          <a:cs typeface="Georgia"/>
                          <a:sym typeface="Georgia"/>
                        </a:rPr>
                        <a:t>Gate</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Open Source</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Interfaz de usuario y API</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Java</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Necesidad de creación de un pipeline para su uso</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r>
              <a:tr h="342900">
                <a:tc>
                  <a:txBody>
                    <a:bodyPr/>
                    <a:lstStyle/>
                    <a:p>
                      <a:pPr lvl="0" rtl="0">
                        <a:spcBef>
                          <a:spcPts val="0"/>
                        </a:spcBef>
                        <a:buNone/>
                      </a:pPr>
                      <a:r>
                        <a:rPr lang="en" sz="1100">
                          <a:solidFill>
                            <a:srgbClr val="333333"/>
                          </a:solidFill>
                          <a:latin typeface="Georgia"/>
                          <a:ea typeface="Georgia"/>
                          <a:cs typeface="Georgia"/>
                          <a:sym typeface="Georgia"/>
                        </a:rPr>
                        <a:t>Weka</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Open Source</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Interfaz de usuario y API</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Java</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Buena facilidad pero pocas funciones de preprocesamiento</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r>
              <a:tr h="342900">
                <a:tc>
                  <a:txBody>
                    <a:bodyPr/>
                    <a:lstStyle/>
                    <a:p>
                      <a:pPr lvl="0" rtl="0">
                        <a:spcBef>
                          <a:spcPts val="0"/>
                        </a:spcBef>
                        <a:buNone/>
                      </a:pPr>
                      <a:r>
                        <a:rPr lang="en" sz="1100">
                          <a:solidFill>
                            <a:srgbClr val="333333"/>
                          </a:solidFill>
                          <a:latin typeface="Georgia"/>
                          <a:ea typeface="Georgia"/>
                          <a:cs typeface="Georgia"/>
                          <a:sym typeface="Georgia"/>
                        </a:rPr>
                        <a:t>Stanford CoreNLP</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Open Source</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API</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Java</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Muy fácil de usar, gran variedad de funciones</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r>
              <a:tr h="342900">
                <a:tc>
                  <a:txBody>
                    <a:bodyPr/>
                    <a:lstStyle/>
                    <a:p>
                      <a:pPr lvl="0" rtl="0">
                        <a:spcBef>
                          <a:spcPts val="0"/>
                        </a:spcBef>
                        <a:buNone/>
                      </a:pPr>
                      <a:r>
                        <a:rPr lang="en" sz="1100">
                          <a:solidFill>
                            <a:srgbClr val="333333"/>
                          </a:solidFill>
                          <a:latin typeface="Georgia"/>
                          <a:ea typeface="Georgia"/>
                          <a:cs typeface="Georgia"/>
                          <a:sym typeface="Georgia"/>
                        </a:rPr>
                        <a:t>KNIME</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Open Source</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Interfaz de usuario</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Java</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No ofrece API</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r>
              <a:tr h="342900">
                <a:tc>
                  <a:txBody>
                    <a:bodyPr/>
                    <a:lstStyle/>
                    <a:p>
                      <a:pPr lvl="0" rtl="0">
                        <a:spcBef>
                          <a:spcPts val="0"/>
                        </a:spcBef>
                        <a:buNone/>
                      </a:pPr>
                      <a:r>
                        <a:rPr lang="en" sz="1100">
                          <a:solidFill>
                            <a:srgbClr val="333333"/>
                          </a:solidFill>
                          <a:latin typeface="Georgia"/>
                          <a:ea typeface="Georgia"/>
                          <a:cs typeface="Georgia"/>
                          <a:sym typeface="Georgia"/>
                        </a:rPr>
                        <a:t>Apache UIMA</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Open Source</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API</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Java y C++</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Necesidad de creación de un pipeline para su uso</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r>
              <a:tr h="342900">
                <a:tc>
                  <a:txBody>
                    <a:bodyPr/>
                    <a:lstStyle/>
                    <a:p>
                      <a:pPr lvl="0" rtl="0">
                        <a:spcBef>
                          <a:spcPts val="0"/>
                        </a:spcBef>
                        <a:buNone/>
                      </a:pPr>
                      <a:r>
                        <a:rPr lang="en" sz="1100">
                          <a:solidFill>
                            <a:srgbClr val="333333"/>
                          </a:solidFill>
                          <a:latin typeface="Georgia"/>
                          <a:ea typeface="Georgia"/>
                          <a:cs typeface="Georgia"/>
                          <a:sym typeface="Georgia"/>
                        </a:rPr>
                        <a:t>SAS Enterprise Miner</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Propietario</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Interfaz de usuario</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C</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c>
                  <a:txBody>
                    <a:bodyPr/>
                    <a:lstStyle/>
                    <a:p>
                      <a:pPr lvl="0" rtl="0">
                        <a:spcBef>
                          <a:spcPts val="0"/>
                        </a:spcBef>
                        <a:buNone/>
                      </a:pPr>
                      <a:r>
                        <a:rPr lang="en" sz="1100">
                          <a:solidFill>
                            <a:srgbClr val="333333"/>
                          </a:solidFill>
                          <a:latin typeface="Georgia"/>
                          <a:ea typeface="Georgia"/>
                          <a:cs typeface="Georgia"/>
                          <a:sym typeface="Georgia"/>
                        </a:rPr>
                        <a:t>N/A</a:t>
                      </a:r>
                    </a:p>
                  </a:txBody>
                  <a:tcPr marL="47625" marR="47625" marT="95250" marB="95250">
                    <a:lnL w="9525" cap="flat">
                      <a:solidFill>
                        <a:srgbClr val="666666"/>
                      </a:solidFill>
                      <a:prstDash val="solid"/>
                      <a:round/>
                      <a:headEnd type="none" w="med" len="med"/>
                      <a:tailEnd type="none" w="med" len="med"/>
                    </a:lnL>
                    <a:lnR w="9525" cap="flat">
                      <a:solidFill>
                        <a:srgbClr val="666666"/>
                      </a:solidFill>
                      <a:prstDash val="solid"/>
                      <a:round/>
                      <a:headEnd type="none" w="med" len="med"/>
                      <a:tailEnd type="none" w="med" len="med"/>
                    </a:lnR>
                    <a:lnT w="9525" cap="flat">
                      <a:solidFill>
                        <a:srgbClr val="666666"/>
                      </a:solidFill>
                      <a:prstDash val="solid"/>
                      <a:round/>
                      <a:headEnd type="none" w="med" len="med"/>
                      <a:tailEnd type="none" w="med" len="med"/>
                    </a:lnT>
                    <a:lnB w="9525" cap="flat">
                      <a:solidFill>
                        <a:srgbClr val="666666"/>
                      </a:solidFill>
                      <a:prstDash val="solid"/>
                      <a:round/>
                      <a:headEnd type="none" w="med" len="med"/>
                      <a:tailEnd type="none" w="med" len="med"/>
                    </a:lnB>
                    <a:solidFill>
                      <a:srgbClr val="FFFFFF"/>
                    </a:solidFill>
                  </a:tcPr>
                </a:tc>
              </a:tr>
            </a:tbl>
          </a:graphicData>
        </a:graphic>
      </p:graphicFrame>
      <p:sp>
        <p:nvSpPr>
          <p:cNvPr id="165" name="Shape 165"/>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1</a:t>
            </a:r>
          </a:p>
        </p:txBody>
      </p:sp>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457200" y="1200150"/>
            <a:ext cx="4117799" cy="3725699"/>
          </a:xfrm>
          <a:prstGeom prst="rect">
            <a:avLst/>
          </a:prstGeom>
        </p:spPr>
        <p:txBody>
          <a:bodyPr lIns="91425" tIns="91425" rIns="91425" bIns="91425" anchor="t" anchorCtr="0">
            <a:noAutofit/>
          </a:bodyPr>
          <a:lstStyle/>
          <a:p>
            <a:pPr marL="457200" lvl="0" indent="-368300" rtl="0">
              <a:spcBef>
                <a:spcPts val="0"/>
              </a:spcBef>
              <a:buClr>
                <a:srgbClr val="000000"/>
              </a:buClr>
              <a:buSzPct val="100000"/>
              <a:buFont typeface="Arial"/>
              <a:buAutoNum type="arabicPeriod"/>
            </a:pPr>
            <a:r>
              <a:rPr lang="en" sz="2200"/>
              <a:t>Motivación</a:t>
            </a:r>
          </a:p>
          <a:p>
            <a:pPr marL="457200" lvl="0" indent="-368300" rtl="0">
              <a:spcBef>
                <a:spcPts val="0"/>
              </a:spcBef>
              <a:buClr>
                <a:srgbClr val="000000"/>
              </a:buClr>
              <a:buSzPct val="100000"/>
              <a:buFont typeface="Arial"/>
              <a:buAutoNum type="arabicPeriod"/>
            </a:pPr>
            <a:r>
              <a:rPr lang="en" sz="2200"/>
              <a:t>BigData</a:t>
            </a:r>
          </a:p>
          <a:p>
            <a:pPr marL="457200" lvl="0" indent="-368300" rtl="0">
              <a:spcBef>
                <a:spcPts val="0"/>
              </a:spcBef>
              <a:buClr>
                <a:srgbClr val="000000"/>
              </a:buClr>
              <a:buSzPct val="100000"/>
              <a:buFont typeface="Arial"/>
              <a:buAutoNum type="arabicPeriod"/>
            </a:pPr>
            <a:r>
              <a:rPr lang="en" sz="2200"/>
              <a:t>Minería de texto y NLP</a:t>
            </a:r>
          </a:p>
          <a:p>
            <a:pPr marL="457200" lvl="0" indent="-368300" rtl="0">
              <a:spcBef>
                <a:spcPts val="0"/>
              </a:spcBef>
              <a:buClr>
                <a:schemeClr val="accent1"/>
              </a:buClr>
              <a:buSzPct val="100000"/>
              <a:buFont typeface="Arial"/>
              <a:buAutoNum type="arabicPeriod"/>
            </a:pPr>
            <a:r>
              <a:rPr lang="en" sz="2200" b="1">
                <a:solidFill>
                  <a:schemeClr val="accent1"/>
                </a:solidFill>
              </a:rPr>
              <a:t>Pregunta de investigación</a:t>
            </a:r>
          </a:p>
          <a:p>
            <a:pPr marL="457200" lvl="0" indent="-368300" rtl="0">
              <a:spcBef>
                <a:spcPts val="0"/>
              </a:spcBef>
              <a:buClr>
                <a:srgbClr val="000000"/>
              </a:buClr>
              <a:buSzPct val="100000"/>
              <a:buFont typeface="Arial"/>
              <a:buAutoNum type="arabicPeriod"/>
            </a:pPr>
            <a:r>
              <a:rPr lang="en" sz="2200"/>
              <a:t>BigTexts</a:t>
            </a:r>
          </a:p>
          <a:p>
            <a:pPr marL="457200" lvl="0" indent="-368300" rtl="0">
              <a:spcBef>
                <a:spcPts val="0"/>
              </a:spcBef>
              <a:buClr>
                <a:srgbClr val="000000"/>
              </a:buClr>
              <a:buSzPct val="100000"/>
              <a:buFont typeface="Arial"/>
              <a:buAutoNum type="arabicPeriod"/>
            </a:pPr>
            <a:r>
              <a:rPr lang="en" sz="2200"/>
              <a:t>Validación</a:t>
            </a:r>
          </a:p>
          <a:p>
            <a:pPr marL="457200" lvl="0" indent="-368300" rtl="0">
              <a:spcBef>
                <a:spcPts val="0"/>
              </a:spcBef>
              <a:buClr>
                <a:srgbClr val="000000"/>
              </a:buClr>
              <a:buSzPct val="100000"/>
              <a:buFont typeface="Arial"/>
              <a:buAutoNum type="arabicPeriod"/>
            </a:pPr>
            <a:r>
              <a:rPr lang="en" sz="2200"/>
              <a:t>Conclusiones y trabajo futuro</a:t>
            </a:r>
          </a:p>
        </p:txBody>
      </p:sp>
      <p:sp>
        <p:nvSpPr>
          <p:cNvPr id="171" name="Shape 17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Agenda</a:t>
            </a:r>
          </a:p>
        </p:txBody>
      </p:sp>
      <p:pic>
        <p:nvPicPr>
          <p:cNvPr id="172" name="Shape 172"/>
          <p:cNvPicPr preferRelativeResize="0"/>
          <p:nvPr/>
        </p:nvPicPr>
        <p:blipFill>
          <a:blip r:embed="rId3">
            <a:alphaModFix/>
          </a:blip>
          <a:stretch>
            <a:fillRect/>
          </a:stretch>
        </p:blipFill>
        <p:spPr>
          <a:xfrm>
            <a:off x="4767725" y="1506125"/>
            <a:ext cx="4249875" cy="26844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3. Pregunta de investigación</a:t>
            </a:r>
          </a:p>
        </p:txBody>
      </p:sp>
      <p:sp>
        <p:nvSpPr>
          <p:cNvPr id="178" name="Shape 178"/>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lnSpc>
                <a:spcPct val="115000"/>
              </a:lnSpc>
              <a:spcBef>
                <a:spcPts val="0"/>
              </a:spcBef>
              <a:buClr>
                <a:schemeClr val="dk1"/>
              </a:buClr>
              <a:buSzPct val="45833"/>
              <a:buFont typeface="Arial"/>
              <a:buNone/>
            </a:pPr>
            <a:r>
              <a:rPr lang="en" sz="2400">
                <a:solidFill>
                  <a:schemeClr val="dk1"/>
                </a:solidFill>
              </a:rPr>
              <a:t>¿Cómo generar un </a:t>
            </a:r>
            <a:r>
              <a:rPr lang="en" sz="2400" i="1" u="sng">
                <a:solidFill>
                  <a:schemeClr val="dk1"/>
                </a:solidFill>
              </a:rPr>
              <a:t>framework</a:t>
            </a:r>
            <a:r>
              <a:rPr lang="en" sz="2400" i="1">
                <a:solidFill>
                  <a:schemeClr val="dk1"/>
                </a:solidFill>
              </a:rPr>
              <a:t> </a:t>
            </a:r>
            <a:r>
              <a:rPr lang="en" sz="2400">
                <a:solidFill>
                  <a:schemeClr val="dk1"/>
                </a:solidFill>
              </a:rPr>
              <a:t>que ofrezca </a:t>
            </a:r>
            <a:r>
              <a:rPr lang="en" sz="2400" u="sng">
                <a:solidFill>
                  <a:schemeClr val="dk1"/>
                </a:solidFill>
              </a:rPr>
              <a:t>funcionalidades pre-construidas</a:t>
            </a:r>
            <a:r>
              <a:rPr lang="en" sz="2400">
                <a:solidFill>
                  <a:schemeClr val="dk1"/>
                </a:solidFill>
              </a:rPr>
              <a:t> para ejecutar tareas de </a:t>
            </a:r>
            <a:r>
              <a:rPr lang="en" sz="2400" u="sng">
                <a:solidFill>
                  <a:schemeClr val="dk1"/>
                </a:solidFill>
              </a:rPr>
              <a:t>preprocesamiento en minería de texto</a:t>
            </a:r>
            <a:r>
              <a:rPr lang="en" sz="2400">
                <a:solidFill>
                  <a:schemeClr val="dk1"/>
                </a:solidFill>
              </a:rPr>
              <a:t> basado en tecnologías de </a:t>
            </a:r>
            <a:r>
              <a:rPr lang="en" sz="2400" u="sng">
                <a:solidFill>
                  <a:schemeClr val="dk1"/>
                </a:solidFill>
              </a:rPr>
              <a:t>Big Data</a:t>
            </a:r>
            <a:r>
              <a:rPr lang="en" sz="2400">
                <a:solidFill>
                  <a:schemeClr val="dk1"/>
                </a:solidFill>
              </a:rPr>
              <a:t>, en donde se logre adicionar un nivel de abstracción a la complejidad que implica tener que enlazar las diferentes </a:t>
            </a:r>
            <a:r>
              <a:rPr lang="en" sz="2400" u="sng">
                <a:solidFill>
                  <a:schemeClr val="dk1"/>
                </a:solidFill>
              </a:rPr>
              <a:t>tecnologías disponibles</a:t>
            </a:r>
            <a:r>
              <a:rPr lang="en" sz="2400">
                <a:solidFill>
                  <a:schemeClr val="dk1"/>
                </a:solidFill>
              </a:rPr>
              <a:t> y así poder </a:t>
            </a:r>
            <a:r>
              <a:rPr lang="en" sz="2400" u="sng">
                <a:solidFill>
                  <a:schemeClr val="dk1"/>
                </a:solidFill>
              </a:rPr>
              <a:t>mejorar los tiempos de pre-procesamiento</a:t>
            </a:r>
            <a:r>
              <a:rPr lang="en" sz="2400">
                <a:solidFill>
                  <a:schemeClr val="dk1"/>
                </a:solidFill>
              </a:rPr>
              <a:t> en sistemas de minería de texto?</a:t>
            </a:r>
          </a:p>
          <a:p>
            <a:pPr>
              <a:spcBef>
                <a:spcPts val="0"/>
              </a:spcBef>
              <a:buNone/>
            </a:pPr>
            <a:endParaRPr/>
          </a:p>
        </p:txBody>
      </p:sp>
      <p:sp>
        <p:nvSpPr>
          <p:cNvPr id="179" name="Shape 179"/>
          <p:cNvSpPr txBox="1">
            <a:spLocks noGrp="1"/>
          </p:cNvSpPr>
          <p:nvPr>
            <p:ph type="title" idx="2"/>
          </p:nvPr>
        </p:nvSpPr>
        <p:spPr>
          <a:xfrm>
            <a:off x="5847350" y="0"/>
            <a:ext cx="3296399" cy="514499"/>
          </a:xfrm>
          <a:prstGeom prst="rect">
            <a:avLst/>
          </a:prstGeom>
        </p:spPr>
        <p:txBody>
          <a:bodyPr lIns="91425" tIns="91425" rIns="91425" bIns="91425" anchor="b" anchorCtr="0">
            <a:noAutofit/>
          </a:bodyPr>
          <a:lstStyle/>
          <a:p>
            <a:pPr lvl="0" rtl="0">
              <a:spcBef>
                <a:spcPts val="0"/>
              </a:spcBef>
              <a:buNone/>
            </a:pPr>
            <a:r>
              <a:rPr lang="en" sz="1800"/>
              <a:t>3. Pregunta de investigación</a:t>
            </a:r>
          </a:p>
        </p:txBody>
      </p:sp>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p:nvPr/>
        </p:nvSpPr>
        <p:spPr>
          <a:xfrm>
            <a:off x="0" y="3317650"/>
            <a:ext cx="9144000" cy="1547700"/>
          </a:xfrm>
          <a:prstGeom prst="rect">
            <a:avLst/>
          </a:prstGeom>
          <a:solidFill>
            <a:srgbClr val="F3F3F3"/>
          </a:solidFill>
          <a:ln w="9525"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5" name="Shape 18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sz="3000"/>
              <a:t>Situación Actual</a:t>
            </a:r>
          </a:p>
        </p:txBody>
      </p:sp>
      <p:sp>
        <p:nvSpPr>
          <p:cNvPr id="186" name="Shape 186"/>
          <p:cNvSpPr/>
          <p:nvPr/>
        </p:nvSpPr>
        <p:spPr>
          <a:xfrm>
            <a:off x="3919350" y="1240325"/>
            <a:ext cx="1305299" cy="1253400"/>
          </a:xfrm>
          <a:prstGeom prst="smileyFace">
            <a:avLst>
              <a:gd name="adj" fmla="val -4653"/>
            </a:avLst>
          </a:prstGeom>
          <a:solidFill>
            <a:srgbClr val="FFF2CC"/>
          </a:solidFill>
          <a:ln w="9525"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7" name="Shape 187"/>
          <p:cNvSpPr/>
          <p:nvPr/>
        </p:nvSpPr>
        <p:spPr>
          <a:xfrm>
            <a:off x="60500" y="3642675"/>
            <a:ext cx="1305299" cy="691799"/>
          </a:xfrm>
          <a:prstGeom prst="roundRect">
            <a:avLst>
              <a:gd name="adj" fmla="val 16667"/>
            </a:avLst>
          </a:prstGeom>
          <a:solidFill>
            <a:srgbClr val="E6B8AF"/>
          </a:solidFill>
          <a:ln w="9525"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latin typeface="Cambria"/>
                <a:ea typeface="Cambria"/>
                <a:cs typeface="Cambria"/>
                <a:sym typeface="Cambria"/>
              </a:rPr>
              <a:t>Hadoop</a:t>
            </a:r>
          </a:p>
        </p:txBody>
      </p:sp>
      <p:sp>
        <p:nvSpPr>
          <p:cNvPr id="188" name="Shape 188"/>
          <p:cNvSpPr/>
          <p:nvPr/>
        </p:nvSpPr>
        <p:spPr>
          <a:xfrm>
            <a:off x="1544475" y="3642675"/>
            <a:ext cx="1305299" cy="691799"/>
          </a:xfrm>
          <a:prstGeom prst="roundRect">
            <a:avLst>
              <a:gd name="adj" fmla="val 16667"/>
            </a:avLst>
          </a:prstGeom>
          <a:solidFill>
            <a:srgbClr val="F4CCCC"/>
          </a:solidFill>
          <a:ln w="9525"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latin typeface="Cambria"/>
                <a:ea typeface="Cambria"/>
                <a:cs typeface="Cambria"/>
                <a:sym typeface="Cambria"/>
              </a:rPr>
              <a:t>Minería de texto</a:t>
            </a:r>
          </a:p>
        </p:txBody>
      </p:sp>
      <p:sp>
        <p:nvSpPr>
          <p:cNvPr id="189" name="Shape 189"/>
          <p:cNvSpPr/>
          <p:nvPr/>
        </p:nvSpPr>
        <p:spPr>
          <a:xfrm>
            <a:off x="3157350" y="3642675"/>
            <a:ext cx="1305299" cy="691799"/>
          </a:xfrm>
          <a:prstGeom prst="roundRect">
            <a:avLst>
              <a:gd name="adj" fmla="val 16667"/>
            </a:avLst>
          </a:prstGeom>
          <a:solidFill>
            <a:srgbClr val="FCE5CD"/>
          </a:solidFill>
          <a:ln w="9525"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latin typeface="Cambria"/>
                <a:ea typeface="Cambria"/>
                <a:cs typeface="Cambria"/>
                <a:sym typeface="Cambria"/>
              </a:rPr>
              <a:t>Analytics</a:t>
            </a:r>
          </a:p>
        </p:txBody>
      </p:sp>
      <p:sp>
        <p:nvSpPr>
          <p:cNvPr id="190" name="Shape 190"/>
          <p:cNvSpPr/>
          <p:nvPr/>
        </p:nvSpPr>
        <p:spPr>
          <a:xfrm>
            <a:off x="4770225" y="3642675"/>
            <a:ext cx="1305299" cy="691799"/>
          </a:xfrm>
          <a:prstGeom prst="roundRect">
            <a:avLst>
              <a:gd name="adj" fmla="val 16667"/>
            </a:avLst>
          </a:prstGeom>
          <a:solidFill>
            <a:srgbClr val="D9EAD3"/>
          </a:solidFill>
          <a:ln w="9525"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latin typeface="Cambria"/>
                <a:ea typeface="Cambria"/>
                <a:cs typeface="Cambria"/>
                <a:sym typeface="Cambria"/>
              </a:rPr>
              <a:t>NLP</a:t>
            </a:r>
          </a:p>
        </p:txBody>
      </p:sp>
      <p:sp>
        <p:nvSpPr>
          <p:cNvPr id="191" name="Shape 191"/>
          <p:cNvSpPr/>
          <p:nvPr/>
        </p:nvSpPr>
        <p:spPr>
          <a:xfrm>
            <a:off x="6254200" y="3642675"/>
            <a:ext cx="1305299" cy="691799"/>
          </a:xfrm>
          <a:prstGeom prst="roundRect">
            <a:avLst>
              <a:gd name="adj" fmla="val 16667"/>
            </a:avLst>
          </a:prstGeom>
          <a:solidFill>
            <a:srgbClr val="D0E0E3"/>
          </a:solidFill>
          <a:ln w="9525"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latin typeface="Cambria"/>
                <a:ea typeface="Cambria"/>
                <a:cs typeface="Cambria"/>
                <a:sym typeface="Cambria"/>
              </a:rPr>
              <a:t>NoSQL</a:t>
            </a:r>
          </a:p>
        </p:txBody>
      </p:sp>
      <p:cxnSp>
        <p:nvCxnSpPr>
          <p:cNvPr id="192" name="Shape 192"/>
          <p:cNvCxnSpPr>
            <a:stCxn id="186" idx="4"/>
            <a:endCxn id="187" idx="0"/>
          </p:cNvCxnSpPr>
          <p:nvPr/>
        </p:nvCxnSpPr>
        <p:spPr>
          <a:xfrm flipH="1">
            <a:off x="713099" y="2493725"/>
            <a:ext cx="3858900" cy="1149000"/>
          </a:xfrm>
          <a:prstGeom prst="straightConnector1">
            <a:avLst/>
          </a:prstGeom>
          <a:noFill/>
          <a:ln w="9525" cap="flat">
            <a:solidFill>
              <a:schemeClr val="dk2"/>
            </a:solidFill>
            <a:prstDash val="solid"/>
            <a:round/>
            <a:headEnd type="none" w="lg" len="lg"/>
            <a:tailEnd type="triangle" w="lg" len="lg"/>
          </a:ln>
        </p:spPr>
      </p:cxnSp>
      <p:cxnSp>
        <p:nvCxnSpPr>
          <p:cNvPr id="193" name="Shape 193"/>
          <p:cNvCxnSpPr>
            <a:stCxn id="186" idx="4"/>
            <a:endCxn id="188" idx="0"/>
          </p:cNvCxnSpPr>
          <p:nvPr/>
        </p:nvCxnSpPr>
        <p:spPr>
          <a:xfrm flipH="1">
            <a:off x="2197199" y="2493725"/>
            <a:ext cx="2374800" cy="1149000"/>
          </a:xfrm>
          <a:prstGeom prst="straightConnector1">
            <a:avLst/>
          </a:prstGeom>
          <a:noFill/>
          <a:ln w="9525" cap="flat">
            <a:solidFill>
              <a:schemeClr val="dk2"/>
            </a:solidFill>
            <a:prstDash val="solid"/>
            <a:round/>
            <a:headEnd type="none" w="lg" len="lg"/>
            <a:tailEnd type="triangle" w="lg" len="lg"/>
          </a:ln>
        </p:spPr>
      </p:cxnSp>
      <p:cxnSp>
        <p:nvCxnSpPr>
          <p:cNvPr id="194" name="Shape 194"/>
          <p:cNvCxnSpPr>
            <a:stCxn id="186" idx="4"/>
            <a:endCxn id="189" idx="0"/>
          </p:cNvCxnSpPr>
          <p:nvPr/>
        </p:nvCxnSpPr>
        <p:spPr>
          <a:xfrm flipH="1">
            <a:off x="3809999" y="2493725"/>
            <a:ext cx="762000" cy="1149000"/>
          </a:xfrm>
          <a:prstGeom prst="straightConnector1">
            <a:avLst/>
          </a:prstGeom>
          <a:noFill/>
          <a:ln w="9525" cap="flat">
            <a:solidFill>
              <a:schemeClr val="dk2"/>
            </a:solidFill>
            <a:prstDash val="solid"/>
            <a:round/>
            <a:headEnd type="none" w="lg" len="lg"/>
            <a:tailEnd type="triangle" w="lg" len="lg"/>
          </a:ln>
        </p:spPr>
      </p:cxnSp>
      <p:cxnSp>
        <p:nvCxnSpPr>
          <p:cNvPr id="195" name="Shape 195"/>
          <p:cNvCxnSpPr>
            <a:stCxn id="186" idx="4"/>
            <a:endCxn id="190" idx="0"/>
          </p:cNvCxnSpPr>
          <p:nvPr/>
        </p:nvCxnSpPr>
        <p:spPr>
          <a:xfrm>
            <a:off x="4571999" y="2493725"/>
            <a:ext cx="850800" cy="1149000"/>
          </a:xfrm>
          <a:prstGeom prst="straightConnector1">
            <a:avLst/>
          </a:prstGeom>
          <a:noFill/>
          <a:ln w="9525" cap="flat">
            <a:solidFill>
              <a:schemeClr val="dk2"/>
            </a:solidFill>
            <a:prstDash val="solid"/>
            <a:round/>
            <a:headEnd type="none" w="lg" len="lg"/>
            <a:tailEnd type="triangle" w="lg" len="lg"/>
          </a:ln>
        </p:spPr>
      </p:cxnSp>
      <p:cxnSp>
        <p:nvCxnSpPr>
          <p:cNvPr id="196" name="Shape 196"/>
          <p:cNvCxnSpPr>
            <a:stCxn id="186" idx="4"/>
            <a:endCxn id="191" idx="0"/>
          </p:cNvCxnSpPr>
          <p:nvPr/>
        </p:nvCxnSpPr>
        <p:spPr>
          <a:xfrm>
            <a:off x="4571999" y="2493725"/>
            <a:ext cx="2334899" cy="1149000"/>
          </a:xfrm>
          <a:prstGeom prst="straightConnector1">
            <a:avLst/>
          </a:prstGeom>
          <a:noFill/>
          <a:ln w="9525" cap="flat">
            <a:solidFill>
              <a:schemeClr val="dk2"/>
            </a:solidFill>
            <a:prstDash val="solid"/>
            <a:round/>
            <a:headEnd type="none" w="lg" len="lg"/>
            <a:tailEnd type="triangle" w="lg" len="lg"/>
          </a:ln>
        </p:spPr>
      </p:cxnSp>
      <p:sp>
        <p:nvSpPr>
          <p:cNvPr id="197" name="Shape 197"/>
          <p:cNvSpPr/>
          <p:nvPr/>
        </p:nvSpPr>
        <p:spPr>
          <a:xfrm>
            <a:off x="7738175" y="3642675"/>
            <a:ext cx="1305299" cy="691799"/>
          </a:xfrm>
          <a:prstGeom prst="roundRect">
            <a:avLst>
              <a:gd name="adj" fmla="val 16667"/>
            </a:avLst>
          </a:prstGeom>
          <a:solidFill>
            <a:srgbClr val="C9DAF8"/>
          </a:solidFill>
          <a:ln w="9525"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latin typeface="Cambria"/>
                <a:ea typeface="Cambria"/>
                <a:cs typeface="Cambria"/>
                <a:sym typeface="Cambria"/>
              </a:rPr>
              <a:t>MapReduce</a:t>
            </a:r>
          </a:p>
        </p:txBody>
      </p:sp>
      <p:cxnSp>
        <p:nvCxnSpPr>
          <p:cNvPr id="198" name="Shape 198"/>
          <p:cNvCxnSpPr>
            <a:stCxn id="186" idx="4"/>
            <a:endCxn id="197" idx="0"/>
          </p:cNvCxnSpPr>
          <p:nvPr/>
        </p:nvCxnSpPr>
        <p:spPr>
          <a:xfrm>
            <a:off x="4571999" y="2493725"/>
            <a:ext cx="3818699" cy="1149000"/>
          </a:xfrm>
          <a:prstGeom prst="straightConnector1">
            <a:avLst/>
          </a:prstGeom>
          <a:noFill/>
          <a:ln w="9525" cap="flat">
            <a:solidFill>
              <a:schemeClr val="dk2"/>
            </a:solidFill>
            <a:prstDash val="solid"/>
            <a:round/>
            <a:headEnd type="none" w="lg" len="lg"/>
            <a:tailEnd type="triangle" w="lg" len="lg"/>
          </a:ln>
        </p:spPr>
      </p:cxnSp>
      <p:sp>
        <p:nvSpPr>
          <p:cNvPr id="199" name="Shape 199"/>
          <p:cNvSpPr txBox="1"/>
          <p:nvPr/>
        </p:nvSpPr>
        <p:spPr>
          <a:xfrm>
            <a:off x="3229200" y="4439750"/>
            <a:ext cx="2685600" cy="303599"/>
          </a:xfrm>
          <a:prstGeom prst="rect">
            <a:avLst/>
          </a:prstGeom>
          <a:noFill/>
          <a:ln>
            <a:noFill/>
          </a:ln>
        </p:spPr>
        <p:txBody>
          <a:bodyPr lIns="91425" tIns="91425" rIns="91425" bIns="91425" anchor="t" anchorCtr="0">
            <a:noAutofit/>
          </a:bodyPr>
          <a:lstStyle/>
          <a:p>
            <a:pPr lvl="0" algn="ctr" rtl="0">
              <a:spcBef>
                <a:spcPts val="0"/>
              </a:spcBef>
              <a:buNone/>
            </a:pPr>
            <a:r>
              <a:rPr lang="en" b="1">
                <a:latin typeface="Cambria"/>
                <a:ea typeface="Cambria"/>
                <a:cs typeface="Cambria"/>
                <a:sym typeface="Cambria"/>
              </a:rPr>
              <a:t>Ecosistema de tecnologías</a:t>
            </a:r>
          </a:p>
        </p:txBody>
      </p:sp>
      <p:sp>
        <p:nvSpPr>
          <p:cNvPr id="200" name="Shape 200"/>
          <p:cNvSpPr txBox="1">
            <a:spLocks noGrp="1"/>
          </p:cNvSpPr>
          <p:nvPr>
            <p:ph type="title" idx="2"/>
          </p:nvPr>
        </p:nvSpPr>
        <p:spPr>
          <a:xfrm>
            <a:off x="5847350" y="0"/>
            <a:ext cx="3296399" cy="514499"/>
          </a:xfrm>
          <a:prstGeom prst="rect">
            <a:avLst/>
          </a:prstGeom>
        </p:spPr>
        <p:txBody>
          <a:bodyPr lIns="91425" tIns="91425" rIns="91425" bIns="91425" anchor="b" anchorCtr="0">
            <a:noAutofit/>
          </a:bodyPr>
          <a:lstStyle/>
          <a:p>
            <a:pPr lvl="0" rtl="0">
              <a:spcBef>
                <a:spcPts val="0"/>
              </a:spcBef>
              <a:buNone/>
            </a:pPr>
            <a:r>
              <a:rPr lang="en" sz="1800"/>
              <a:t>3. Pregunta de investigación</a:t>
            </a:r>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body" idx="1"/>
          </p:nvPr>
        </p:nvSpPr>
        <p:spPr>
          <a:xfrm>
            <a:off x="457200" y="1200150"/>
            <a:ext cx="4117799" cy="3725699"/>
          </a:xfrm>
          <a:prstGeom prst="rect">
            <a:avLst/>
          </a:prstGeom>
        </p:spPr>
        <p:txBody>
          <a:bodyPr lIns="91425" tIns="91425" rIns="91425" bIns="91425" anchor="t" anchorCtr="0">
            <a:noAutofit/>
          </a:bodyPr>
          <a:lstStyle/>
          <a:p>
            <a:pPr marL="457200" lvl="0" indent="-368300" rtl="0">
              <a:spcBef>
                <a:spcPts val="0"/>
              </a:spcBef>
              <a:buClr>
                <a:srgbClr val="000000"/>
              </a:buClr>
              <a:buSzPct val="100000"/>
              <a:buFont typeface="Arial"/>
              <a:buAutoNum type="arabicPeriod"/>
            </a:pPr>
            <a:r>
              <a:rPr lang="en" sz="2200"/>
              <a:t>Motivación</a:t>
            </a:r>
          </a:p>
          <a:p>
            <a:pPr marL="457200" lvl="0" indent="-368300" rtl="0">
              <a:spcBef>
                <a:spcPts val="0"/>
              </a:spcBef>
              <a:buClr>
                <a:srgbClr val="000000"/>
              </a:buClr>
              <a:buSzPct val="100000"/>
              <a:buFont typeface="Arial"/>
              <a:buAutoNum type="arabicPeriod"/>
            </a:pPr>
            <a:r>
              <a:rPr lang="en" sz="2200"/>
              <a:t>Estado del arte</a:t>
            </a:r>
          </a:p>
          <a:p>
            <a:pPr marL="914400" lvl="1" indent="-368300" rtl="0">
              <a:spcBef>
                <a:spcPts val="0"/>
              </a:spcBef>
              <a:buClr>
                <a:srgbClr val="000000"/>
              </a:buClr>
              <a:buSzPct val="100000"/>
              <a:buFont typeface="Arial"/>
              <a:buAutoNum type="alphaLcPeriod"/>
            </a:pPr>
            <a:r>
              <a:rPr lang="en" sz="2200"/>
              <a:t>BigData</a:t>
            </a:r>
          </a:p>
          <a:p>
            <a:pPr marL="914400" lvl="1" indent="-368300" rtl="0">
              <a:spcBef>
                <a:spcPts val="0"/>
              </a:spcBef>
              <a:buClr>
                <a:srgbClr val="000000"/>
              </a:buClr>
              <a:buSzPct val="100000"/>
              <a:buFont typeface="Arial"/>
              <a:buAutoNum type="alphaLcPeriod"/>
            </a:pPr>
            <a:r>
              <a:rPr lang="en" sz="2200"/>
              <a:t>Minería de texto y NLP</a:t>
            </a:r>
          </a:p>
          <a:p>
            <a:pPr marL="457200" lvl="0" indent="-368300" rtl="0">
              <a:spcBef>
                <a:spcPts val="0"/>
              </a:spcBef>
              <a:buClr>
                <a:srgbClr val="000000"/>
              </a:buClr>
              <a:buSzPct val="100000"/>
              <a:buFont typeface="Arial"/>
              <a:buAutoNum type="arabicPeriod"/>
            </a:pPr>
            <a:r>
              <a:rPr lang="en" sz="2200"/>
              <a:t>Pregunta de investigación</a:t>
            </a:r>
          </a:p>
          <a:p>
            <a:pPr marL="457200" lvl="0" indent="-368300" rtl="0">
              <a:spcBef>
                <a:spcPts val="0"/>
              </a:spcBef>
              <a:buClr>
                <a:srgbClr val="000000"/>
              </a:buClr>
              <a:buSzPct val="100000"/>
              <a:buFont typeface="Arial"/>
              <a:buAutoNum type="arabicPeriod"/>
            </a:pPr>
            <a:r>
              <a:rPr lang="en" sz="2200"/>
              <a:t>BigTexts</a:t>
            </a:r>
          </a:p>
          <a:p>
            <a:pPr marL="457200" lvl="0" indent="-368300" rtl="0">
              <a:spcBef>
                <a:spcPts val="0"/>
              </a:spcBef>
              <a:buClr>
                <a:srgbClr val="000000"/>
              </a:buClr>
              <a:buSzPct val="100000"/>
              <a:buFont typeface="Arial"/>
              <a:buAutoNum type="arabicPeriod"/>
            </a:pPr>
            <a:r>
              <a:rPr lang="en" sz="2200"/>
              <a:t>Validación</a:t>
            </a:r>
          </a:p>
          <a:p>
            <a:pPr marL="457200" lvl="0" indent="-368300" rtl="0">
              <a:spcBef>
                <a:spcPts val="0"/>
              </a:spcBef>
              <a:buClr>
                <a:srgbClr val="000000"/>
              </a:buClr>
              <a:buSzPct val="100000"/>
              <a:buFont typeface="Arial"/>
              <a:buAutoNum type="arabicPeriod"/>
            </a:pPr>
            <a:r>
              <a:rPr lang="en" sz="2200"/>
              <a:t>Conclusiones y trabajo futuro</a:t>
            </a:r>
          </a:p>
        </p:txBody>
      </p:sp>
      <p:sp>
        <p:nvSpPr>
          <p:cNvPr id="39" name="Shape 3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Agenda</a:t>
            </a:r>
          </a:p>
        </p:txBody>
      </p:sp>
      <p:pic>
        <p:nvPicPr>
          <p:cNvPr id="40" name="Shape 40"/>
          <p:cNvPicPr preferRelativeResize="0"/>
          <p:nvPr/>
        </p:nvPicPr>
        <p:blipFill>
          <a:blip r:embed="rId3">
            <a:alphaModFix/>
          </a:blip>
          <a:stretch>
            <a:fillRect/>
          </a:stretch>
        </p:blipFill>
        <p:spPr>
          <a:xfrm>
            <a:off x="4767725" y="1506125"/>
            <a:ext cx="4249875" cy="26844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sz="3000"/>
              <a:t>Situación deseada</a:t>
            </a:r>
          </a:p>
        </p:txBody>
      </p:sp>
      <p:sp>
        <p:nvSpPr>
          <p:cNvPr id="206" name="Shape 206"/>
          <p:cNvSpPr/>
          <p:nvPr/>
        </p:nvSpPr>
        <p:spPr>
          <a:xfrm>
            <a:off x="0" y="3546250"/>
            <a:ext cx="9144000" cy="1547700"/>
          </a:xfrm>
          <a:prstGeom prst="rect">
            <a:avLst/>
          </a:prstGeom>
          <a:solidFill>
            <a:srgbClr val="F3F3F3"/>
          </a:solidFill>
          <a:ln w="9525"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07" name="Shape 207"/>
          <p:cNvSpPr/>
          <p:nvPr/>
        </p:nvSpPr>
        <p:spPr>
          <a:xfrm>
            <a:off x="3919350" y="1011725"/>
            <a:ext cx="1305299" cy="1253400"/>
          </a:xfrm>
          <a:prstGeom prst="smileyFace">
            <a:avLst>
              <a:gd name="adj" fmla="val 4653"/>
            </a:avLst>
          </a:prstGeom>
          <a:solidFill>
            <a:srgbClr val="FFF2CC"/>
          </a:solidFill>
          <a:ln w="9525"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08" name="Shape 208"/>
          <p:cNvSpPr/>
          <p:nvPr/>
        </p:nvSpPr>
        <p:spPr>
          <a:xfrm>
            <a:off x="60500" y="3947475"/>
            <a:ext cx="1305299" cy="691799"/>
          </a:xfrm>
          <a:prstGeom prst="roundRect">
            <a:avLst>
              <a:gd name="adj" fmla="val 16667"/>
            </a:avLst>
          </a:prstGeom>
          <a:solidFill>
            <a:srgbClr val="E6B8AF"/>
          </a:solidFill>
          <a:ln w="9525"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latin typeface="Cambria"/>
                <a:ea typeface="Cambria"/>
                <a:cs typeface="Cambria"/>
                <a:sym typeface="Cambria"/>
              </a:rPr>
              <a:t>Hadoop</a:t>
            </a:r>
          </a:p>
        </p:txBody>
      </p:sp>
      <p:sp>
        <p:nvSpPr>
          <p:cNvPr id="209" name="Shape 209"/>
          <p:cNvSpPr/>
          <p:nvPr/>
        </p:nvSpPr>
        <p:spPr>
          <a:xfrm>
            <a:off x="1544475" y="3947475"/>
            <a:ext cx="1305299" cy="691799"/>
          </a:xfrm>
          <a:prstGeom prst="roundRect">
            <a:avLst>
              <a:gd name="adj" fmla="val 16667"/>
            </a:avLst>
          </a:prstGeom>
          <a:solidFill>
            <a:srgbClr val="F4CCCC"/>
          </a:solidFill>
          <a:ln w="9525"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latin typeface="Cambria"/>
                <a:ea typeface="Cambria"/>
                <a:cs typeface="Cambria"/>
                <a:sym typeface="Cambria"/>
              </a:rPr>
              <a:t>Minería de texto</a:t>
            </a:r>
          </a:p>
        </p:txBody>
      </p:sp>
      <p:sp>
        <p:nvSpPr>
          <p:cNvPr id="210" name="Shape 210"/>
          <p:cNvSpPr/>
          <p:nvPr/>
        </p:nvSpPr>
        <p:spPr>
          <a:xfrm>
            <a:off x="3157350" y="3947475"/>
            <a:ext cx="1305299" cy="691799"/>
          </a:xfrm>
          <a:prstGeom prst="roundRect">
            <a:avLst>
              <a:gd name="adj" fmla="val 16667"/>
            </a:avLst>
          </a:prstGeom>
          <a:solidFill>
            <a:srgbClr val="FCE5CD"/>
          </a:solidFill>
          <a:ln w="9525"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latin typeface="Cambria"/>
                <a:ea typeface="Cambria"/>
                <a:cs typeface="Cambria"/>
                <a:sym typeface="Cambria"/>
              </a:rPr>
              <a:t>HBase</a:t>
            </a:r>
          </a:p>
        </p:txBody>
      </p:sp>
      <p:sp>
        <p:nvSpPr>
          <p:cNvPr id="211" name="Shape 211"/>
          <p:cNvSpPr/>
          <p:nvPr/>
        </p:nvSpPr>
        <p:spPr>
          <a:xfrm>
            <a:off x="4770225" y="3947475"/>
            <a:ext cx="1305299" cy="691799"/>
          </a:xfrm>
          <a:prstGeom prst="roundRect">
            <a:avLst>
              <a:gd name="adj" fmla="val 16667"/>
            </a:avLst>
          </a:prstGeom>
          <a:solidFill>
            <a:srgbClr val="D9EAD3"/>
          </a:solidFill>
          <a:ln w="9525"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latin typeface="Cambria"/>
                <a:ea typeface="Cambria"/>
                <a:cs typeface="Cambria"/>
                <a:sym typeface="Cambria"/>
              </a:rPr>
              <a:t>NLP</a:t>
            </a:r>
          </a:p>
        </p:txBody>
      </p:sp>
      <p:sp>
        <p:nvSpPr>
          <p:cNvPr id="212" name="Shape 212"/>
          <p:cNvSpPr/>
          <p:nvPr/>
        </p:nvSpPr>
        <p:spPr>
          <a:xfrm>
            <a:off x="6254200" y="3947475"/>
            <a:ext cx="1305299" cy="691799"/>
          </a:xfrm>
          <a:prstGeom prst="roundRect">
            <a:avLst>
              <a:gd name="adj" fmla="val 16667"/>
            </a:avLst>
          </a:prstGeom>
          <a:solidFill>
            <a:srgbClr val="D0E0E3"/>
          </a:solidFill>
          <a:ln w="9525"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latin typeface="Cambria"/>
                <a:ea typeface="Cambria"/>
                <a:cs typeface="Cambria"/>
                <a:sym typeface="Cambria"/>
              </a:rPr>
              <a:t>NoSQL</a:t>
            </a:r>
          </a:p>
        </p:txBody>
      </p:sp>
      <p:cxnSp>
        <p:nvCxnSpPr>
          <p:cNvPr id="213" name="Shape 213"/>
          <p:cNvCxnSpPr>
            <a:stCxn id="214" idx="2"/>
            <a:endCxn id="208" idx="0"/>
          </p:cNvCxnSpPr>
          <p:nvPr/>
        </p:nvCxnSpPr>
        <p:spPr>
          <a:xfrm flipH="1">
            <a:off x="713099" y="3258050"/>
            <a:ext cx="3858900" cy="689399"/>
          </a:xfrm>
          <a:prstGeom prst="straightConnector1">
            <a:avLst/>
          </a:prstGeom>
          <a:noFill/>
          <a:ln w="9525" cap="flat">
            <a:solidFill>
              <a:schemeClr val="dk2"/>
            </a:solidFill>
            <a:prstDash val="solid"/>
            <a:round/>
            <a:headEnd type="none" w="lg" len="lg"/>
            <a:tailEnd type="triangle" w="lg" len="lg"/>
          </a:ln>
        </p:spPr>
      </p:cxnSp>
      <p:cxnSp>
        <p:nvCxnSpPr>
          <p:cNvPr id="215" name="Shape 215"/>
          <p:cNvCxnSpPr>
            <a:stCxn id="214" idx="2"/>
            <a:endCxn id="209" idx="0"/>
          </p:cNvCxnSpPr>
          <p:nvPr/>
        </p:nvCxnSpPr>
        <p:spPr>
          <a:xfrm flipH="1">
            <a:off x="2197199" y="3258050"/>
            <a:ext cx="2374800" cy="689399"/>
          </a:xfrm>
          <a:prstGeom prst="straightConnector1">
            <a:avLst/>
          </a:prstGeom>
          <a:noFill/>
          <a:ln w="9525" cap="flat">
            <a:solidFill>
              <a:schemeClr val="dk2"/>
            </a:solidFill>
            <a:prstDash val="solid"/>
            <a:round/>
            <a:headEnd type="none" w="lg" len="lg"/>
            <a:tailEnd type="triangle" w="lg" len="lg"/>
          </a:ln>
        </p:spPr>
      </p:cxnSp>
      <p:cxnSp>
        <p:nvCxnSpPr>
          <p:cNvPr id="216" name="Shape 216"/>
          <p:cNvCxnSpPr>
            <a:stCxn id="214" idx="2"/>
            <a:endCxn id="210" idx="0"/>
          </p:cNvCxnSpPr>
          <p:nvPr/>
        </p:nvCxnSpPr>
        <p:spPr>
          <a:xfrm flipH="1">
            <a:off x="3809999" y="3258050"/>
            <a:ext cx="762000" cy="689399"/>
          </a:xfrm>
          <a:prstGeom prst="straightConnector1">
            <a:avLst/>
          </a:prstGeom>
          <a:noFill/>
          <a:ln w="9525" cap="flat">
            <a:solidFill>
              <a:schemeClr val="dk2"/>
            </a:solidFill>
            <a:prstDash val="solid"/>
            <a:round/>
            <a:headEnd type="none" w="lg" len="lg"/>
            <a:tailEnd type="triangle" w="lg" len="lg"/>
          </a:ln>
        </p:spPr>
      </p:cxnSp>
      <p:cxnSp>
        <p:nvCxnSpPr>
          <p:cNvPr id="217" name="Shape 217"/>
          <p:cNvCxnSpPr>
            <a:stCxn id="214" idx="2"/>
            <a:endCxn id="211" idx="0"/>
          </p:cNvCxnSpPr>
          <p:nvPr/>
        </p:nvCxnSpPr>
        <p:spPr>
          <a:xfrm>
            <a:off x="4571999" y="3258050"/>
            <a:ext cx="850800" cy="689399"/>
          </a:xfrm>
          <a:prstGeom prst="straightConnector1">
            <a:avLst/>
          </a:prstGeom>
          <a:noFill/>
          <a:ln w="9525" cap="flat">
            <a:solidFill>
              <a:schemeClr val="dk2"/>
            </a:solidFill>
            <a:prstDash val="solid"/>
            <a:round/>
            <a:headEnd type="none" w="lg" len="lg"/>
            <a:tailEnd type="triangle" w="lg" len="lg"/>
          </a:ln>
        </p:spPr>
      </p:cxnSp>
      <p:cxnSp>
        <p:nvCxnSpPr>
          <p:cNvPr id="218" name="Shape 218"/>
          <p:cNvCxnSpPr>
            <a:stCxn id="214" idx="2"/>
            <a:endCxn id="212" idx="0"/>
          </p:cNvCxnSpPr>
          <p:nvPr/>
        </p:nvCxnSpPr>
        <p:spPr>
          <a:xfrm>
            <a:off x="4571999" y="3258050"/>
            <a:ext cx="2334900" cy="689399"/>
          </a:xfrm>
          <a:prstGeom prst="straightConnector1">
            <a:avLst/>
          </a:prstGeom>
          <a:noFill/>
          <a:ln w="9525" cap="flat">
            <a:solidFill>
              <a:schemeClr val="dk2"/>
            </a:solidFill>
            <a:prstDash val="solid"/>
            <a:round/>
            <a:headEnd type="none" w="lg" len="lg"/>
            <a:tailEnd type="triangle" w="lg" len="lg"/>
          </a:ln>
        </p:spPr>
      </p:cxnSp>
      <p:sp>
        <p:nvSpPr>
          <p:cNvPr id="219" name="Shape 219"/>
          <p:cNvSpPr/>
          <p:nvPr/>
        </p:nvSpPr>
        <p:spPr>
          <a:xfrm>
            <a:off x="7738175" y="3947475"/>
            <a:ext cx="1305299" cy="691799"/>
          </a:xfrm>
          <a:prstGeom prst="roundRect">
            <a:avLst>
              <a:gd name="adj" fmla="val 16667"/>
            </a:avLst>
          </a:prstGeom>
          <a:solidFill>
            <a:srgbClr val="C9DAF8"/>
          </a:solidFill>
          <a:ln w="9525"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latin typeface="Cambria"/>
                <a:ea typeface="Cambria"/>
                <a:cs typeface="Cambria"/>
                <a:sym typeface="Cambria"/>
              </a:rPr>
              <a:t>MapReduce</a:t>
            </a:r>
          </a:p>
        </p:txBody>
      </p:sp>
      <p:cxnSp>
        <p:nvCxnSpPr>
          <p:cNvPr id="220" name="Shape 220"/>
          <p:cNvCxnSpPr>
            <a:stCxn id="214" idx="2"/>
            <a:endCxn id="219" idx="0"/>
          </p:cNvCxnSpPr>
          <p:nvPr/>
        </p:nvCxnSpPr>
        <p:spPr>
          <a:xfrm>
            <a:off x="4571999" y="3258050"/>
            <a:ext cx="3818700" cy="689399"/>
          </a:xfrm>
          <a:prstGeom prst="straightConnector1">
            <a:avLst/>
          </a:prstGeom>
          <a:noFill/>
          <a:ln w="9525" cap="flat">
            <a:solidFill>
              <a:schemeClr val="dk2"/>
            </a:solidFill>
            <a:prstDash val="solid"/>
            <a:round/>
            <a:headEnd type="none" w="lg" len="lg"/>
            <a:tailEnd type="triangle" w="lg" len="lg"/>
          </a:ln>
        </p:spPr>
      </p:cxnSp>
      <p:sp>
        <p:nvSpPr>
          <p:cNvPr id="221" name="Shape 221"/>
          <p:cNvSpPr txBox="1"/>
          <p:nvPr/>
        </p:nvSpPr>
        <p:spPr>
          <a:xfrm>
            <a:off x="3229200" y="4744550"/>
            <a:ext cx="2685600" cy="303599"/>
          </a:xfrm>
          <a:prstGeom prst="rect">
            <a:avLst/>
          </a:prstGeom>
          <a:noFill/>
          <a:ln>
            <a:noFill/>
          </a:ln>
        </p:spPr>
        <p:txBody>
          <a:bodyPr lIns="91425" tIns="91425" rIns="91425" bIns="91425" anchor="t" anchorCtr="0">
            <a:noAutofit/>
          </a:bodyPr>
          <a:lstStyle/>
          <a:p>
            <a:pPr lvl="0" algn="ctr" rtl="0">
              <a:spcBef>
                <a:spcPts val="0"/>
              </a:spcBef>
              <a:buNone/>
            </a:pPr>
            <a:r>
              <a:rPr lang="en" b="1">
                <a:latin typeface="Cambria"/>
                <a:ea typeface="Cambria"/>
                <a:cs typeface="Cambria"/>
                <a:sym typeface="Cambria"/>
              </a:rPr>
              <a:t>Ecosistema de tecnologías</a:t>
            </a:r>
          </a:p>
        </p:txBody>
      </p:sp>
      <p:sp>
        <p:nvSpPr>
          <p:cNvPr id="214" name="Shape 214"/>
          <p:cNvSpPr/>
          <p:nvPr/>
        </p:nvSpPr>
        <p:spPr>
          <a:xfrm>
            <a:off x="434700" y="2736650"/>
            <a:ext cx="8274599" cy="521400"/>
          </a:xfrm>
          <a:prstGeom prst="rect">
            <a:avLst/>
          </a:prstGeom>
          <a:solidFill>
            <a:srgbClr val="FFF2CC"/>
          </a:solidFill>
          <a:ln w="9525"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b="1">
                <a:latin typeface="Cambria"/>
                <a:ea typeface="Cambria"/>
                <a:cs typeface="Cambria"/>
                <a:sym typeface="Cambria"/>
              </a:rPr>
              <a:t>BigTexts</a:t>
            </a:r>
          </a:p>
        </p:txBody>
      </p:sp>
      <p:cxnSp>
        <p:nvCxnSpPr>
          <p:cNvPr id="222" name="Shape 222"/>
          <p:cNvCxnSpPr>
            <a:stCxn id="207" idx="4"/>
            <a:endCxn id="214" idx="0"/>
          </p:cNvCxnSpPr>
          <p:nvPr/>
        </p:nvCxnSpPr>
        <p:spPr>
          <a:xfrm>
            <a:off x="4571999" y="2265125"/>
            <a:ext cx="0" cy="471600"/>
          </a:xfrm>
          <a:prstGeom prst="straightConnector1">
            <a:avLst/>
          </a:prstGeom>
          <a:noFill/>
          <a:ln w="38100" cap="flat">
            <a:solidFill>
              <a:schemeClr val="dk2"/>
            </a:solidFill>
            <a:prstDash val="solid"/>
            <a:round/>
            <a:headEnd type="none" w="lg" len="lg"/>
            <a:tailEnd type="triangle" w="lg" len="lg"/>
          </a:ln>
        </p:spPr>
      </p:cxnSp>
      <p:sp>
        <p:nvSpPr>
          <p:cNvPr id="223" name="Shape 223"/>
          <p:cNvSpPr txBox="1">
            <a:spLocks noGrp="1"/>
          </p:cNvSpPr>
          <p:nvPr>
            <p:ph type="title" idx="2"/>
          </p:nvPr>
        </p:nvSpPr>
        <p:spPr>
          <a:xfrm>
            <a:off x="5847350" y="0"/>
            <a:ext cx="3296399" cy="514499"/>
          </a:xfrm>
          <a:prstGeom prst="rect">
            <a:avLst/>
          </a:prstGeom>
        </p:spPr>
        <p:txBody>
          <a:bodyPr lIns="91425" tIns="91425" rIns="91425" bIns="91425" anchor="b" anchorCtr="0">
            <a:noAutofit/>
          </a:bodyPr>
          <a:lstStyle/>
          <a:p>
            <a:pPr lvl="0" rtl="0">
              <a:spcBef>
                <a:spcPts val="0"/>
              </a:spcBef>
              <a:buNone/>
            </a:pPr>
            <a:r>
              <a:rPr lang="en" sz="1800"/>
              <a:t>3. Pregunta de investigación</a:t>
            </a:r>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sz="3000"/>
              <a:t>Objetivos</a:t>
            </a:r>
          </a:p>
        </p:txBody>
      </p:sp>
      <p:sp>
        <p:nvSpPr>
          <p:cNvPr id="229" name="Shape 229"/>
          <p:cNvSpPr/>
          <p:nvPr/>
        </p:nvSpPr>
        <p:spPr>
          <a:xfrm>
            <a:off x="144150" y="1200950"/>
            <a:ext cx="8777400" cy="1009800"/>
          </a:xfrm>
          <a:prstGeom prst="roundRect">
            <a:avLst>
              <a:gd name="adj" fmla="val 16667"/>
            </a:avLst>
          </a:prstGeom>
          <a:solidFill>
            <a:srgbClr val="FFF2CC"/>
          </a:solidFill>
          <a:ln w="9525" cap="flat">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Generar un </a:t>
            </a:r>
            <a:r>
              <a:rPr lang="en" b="1" i="1"/>
              <a:t>framework</a:t>
            </a:r>
            <a:r>
              <a:rPr lang="en" b="1"/>
              <a:t> que ofrezca funcionalidades pre-construidas para ejecutar tareas de pre-procesamiento en minería de texto basado en tecnologías de Big Data.</a:t>
            </a:r>
          </a:p>
        </p:txBody>
      </p:sp>
      <p:sp>
        <p:nvSpPr>
          <p:cNvPr id="230" name="Shape 230"/>
          <p:cNvSpPr/>
          <p:nvPr/>
        </p:nvSpPr>
        <p:spPr>
          <a:xfrm>
            <a:off x="489750" y="2315450"/>
            <a:ext cx="8164499" cy="626700"/>
          </a:xfrm>
          <a:prstGeom prst="roundRect">
            <a:avLst>
              <a:gd name="adj" fmla="val 16667"/>
            </a:avLst>
          </a:prstGeom>
          <a:solidFill>
            <a:srgbClr val="F3F3F3"/>
          </a:solidFill>
          <a:ln w="9525" cap="flat">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1.	Seleccionar las </a:t>
            </a:r>
            <a:r>
              <a:rPr lang="en" u="sng"/>
              <a:t>técnicas, métodos y herramientas</a:t>
            </a:r>
            <a:r>
              <a:rPr lang="en"/>
              <a:t> asociados a Big Data que sean relevantes para realizar tareas de pre-procesamiento en minería de texto.</a:t>
            </a:r>
          </a:p>
        </p:txBody>
      </p:sp>
      <p:sp>
        <p:nvSpPr>
          <p:cNvPr id="231" name="Shape 231"/>
          <p:cNvSpPr/>
          <p:nvPr/>
        </p:nvSpPr>
        <p:spPr>
          <a:xfrm>
            <a:off x="489750" y="3033795"/>
            <a:ext cx="8164499" cy="626700"/>
          </a:xfrm>
          <a:prstGeom prst="roundRect">
            <a:avLst>
              <a:gd name="adj" fmla="val 16667"/>
            </a:avLst>
          </a:prstGeom>
          <a:solidFill>
            <a:srgbClr val="F3F3F3"/>
          </a:solidFill>
          <a:ln w="9525" cap="flat">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2.	Diseñar la </a:t>
            </a:r>
            <a:r>
              <a:rPr lang="en" u="sng"/>
              <a:t>arquitectura </a:t>
            </a:r>
            <a:r>
              <a:rPr lang="en"/>
              <a:t>de un framework que ofrezca funcionalidades pre-construidas para  ejecutar tareas de pre-procesamiento en minería de texto basado en las tecnologías de Big Data seleccionadas.</a:t>
            </a:r>
          </a:p>
        </p:txBody>
      </p:sp>
      <p:sp>
        <p:nvSpPr>
          <p:cNvPr id="232" name="Shape 232"/>
          <p:cNvSpPr/>
          <p:nvPr/>
        </p:nvSpPr>
        <p:spPr>
          <a:xfrm>
            <a:off x="489750" y="3725245"/>
            <a:ext cx="8164499" cy="626700"/>
          </a:xfrm>
          <a:prstGeom prst="roundRect">
            <a:avLst>
              <a:gd name="adj" fmla="val 16667"/>
            </a:avLst>
          </a:prstGeom>
          <a:solidFill>
            <a:srgbClr val="F3F3F3"/>
          </a:solidFill>
          <a:ln w="9525" cap="flat">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3.	</a:t>
            </a:r>
            <a:r>
              <a:rPr lang="en" u="sng"/>
              <a:t>Construir un prototipo</a:t>
            </a:r>
            <a:r>
              <a:rPr lang="en"/>
              <a:t> del framework que implemente la arquitectura diseñada.</a:t>
            </a:r>
          </a:p>
        </p:txBody>
      </p:sp>
      <p:sp>
        <p:nvSpPr>
          <p:cNvPr id="233" name="Shape 233"/>
          <p:cNvSpPr/>
          <p:nvPr/>
        </p:nvSpPr>
        <p:spPr>
          <a:xfrm>
            <a:off x="489750" y="4425950"/>
            <a:ext cx="8164499" cy="626700"/>
          </a:xfrm>
          <a:prstGeom prst="roundRect">
            <a:avLst>
              <a:gd name="adj" fmla="val 16667"/>
            </a:avLst>
          </a:prstGeom>
          <a:solidFill>
            <a:srgbClr val="F3F3F3"/>
          </a:solidFill>
          <a:ln w="9525" cap="flat">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4.	</a:t>
            </a:r>
            <a:r>
              <a:rPr lang="en" u="sng"/>
              <a:t>Validar</a:t>
            </a:r>
            <a:r>
              <a:rPr lang="en"/>
              <a:t> las funcionalidades provistas por el framework a través de su utilización en un caso de estudio aplicado al análisis de historias clínicas electrónicas del </a:t>
            </a:r>
            <a:r>
              <a:rPr lang="en" u="sng"/>
              <a:t>Hospital Universitario San Ignacio</a:t>
            </a:r>
            <a:r>
              <a:rPr lang="en"/>
              <a:t>.</a:t>
            </a:r>
          </a:p>
        </p:txBody>
      </p:sp>
      <p:sp>
        <p:nvSpPr>
          <p:cNvPr id="234" name="Shape 234"/>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5. BigTexts</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100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0"/>
                                        </p:tgtEl>
                                        <p:attrNameLst>
                                          <p:attrName>style.visibility</p:attrName>
                                        </p:attrNameLst>
                                      </p:cBhvr>
                                      <p:to>
                                        <p:strVal val="visible"/>
                                      </p:to>
                                    </p:set>
                                    <p:animEffect transition="in" filter="fade">
                                      <p:cBhvr>
                                        <p:cTn id="12" dur="1000"/>
                                        <p:tgtEl>
                                          <p:spTgt spid="2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1"/>
                                        </p:tgtEl>
                                        <p:attrNameLst>
                                          <p:attrName>style.visibility</p:attrName>
                                        </p:attrNameLst>
                                      </p:cBhvr>
                                      <p:to>
                                        <p:strVal val="visible"/>
                                      </p:to>
                                    </p:set>
                                    <p:animEffect transition="in" filter="fade">
                                      <p:cBhvr>
                                        <p:cTn id="17" dur="1000"/>
                                        <p:tgtEl>
                                          <p:spTgt spid="2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2"/>
                                        </p:tgtEl>
                                        <p:attrNameLst>
                                          <p:attrName>style.visibility</p:attrName>
                                        </p:attrNameLst>
                                      </p:cBhvr>
                                      <p:to>
                                        <p:strVal val="visible"/>
                                      </p:to>
                                    </p:set>
                                    <p:animEffect transition="in" filter="fade">
                                      <p:cBhvr>
                                        <p:cTn id="22" dur="1000"/>
                                        <p:tgtEl>
                                          <p:spTgt spid="2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3"/>
                                        </p:tgtEl>
                                        <p:attrNameLst>
                                          <p:attrName>style.visibility</p:attrName>
                                        </p:attrNameLst>
                                      </p:cBhvr>
                                      <p:to>
                                        <p:strVal val="visible"/>
                                      </p:to>
                                    </p:set>
                                    <p:animEffect transition="in" filter="fade">
                                      <p:cBhvr>
                                        <p:cTn id="27" dur="10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457187" y="199228"/>
            <a:ext cx="8229600" cy="857400"/>
          </a:xfrm>
          <a:prstGeom prst="rect">
            <a:avLst/>
          </a:prstGeom>
        </p:spPr>
        <p:txBody>
          <a:bodyPr lIns="91425" tIns="91425" rIns="91425" bIns="91425" anchor="b" anchorCtr="0">
            <a:noAutofit/>
          </a:bodyPr>
          <a:lstStyle/>
          <a:p>
            <a:pPr>
              <a:spcBef>
                <a:spcPts val="0"/>
              </a:spcBef>
              <a:buNone/>
            </a:pPr>
            <a:r>
              <a:rPr lang="en"/>
              <a:t>Metodología marco</a:t>
            </a:r>
          </a:p>
        </p:txBody>
      </p:sp>
      <p:pic>
        <p:nvPicPr>
          <p:cNvPr id="240" name="Shape 240"/>
          <p:cNvPicPr preferRelativeResize="0"/>
          <p:nvPr/>
        </p:nvPicPr>
        <p:blipFill>
          <a:blip r:embed="rId3">
            <a:alphaModFix/>
          </a:blip>
          <a:stretch>
            <a:fillRect/>
          </a:stretch>
        </p:blipFill>
        <p:spPr>
          <a:xfrm>
            <a:off x="290500" y="1092350"/>
            <a:ext cx="8562975" cy="3886200"/>
          </a:xfrm>
          <a:prstGeom prst="rect">
            <a:avLst/>
          </a:prstGeom>
          <a:noFill/>
          <a:ln>
            <a:noFill/>
          </a:ln>
        </p:spPr>
      </p:pic>
      <p:sp>
        <p:nvSpPr>
          <p:cNvPr id="241" name="Shape 241"/>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5. BigTexts</a:t>
            </a:r>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Shape 246"/>
          <p:cNvPicPr preferRelativeResize="0"/>
          <p:nvPr/>
        </p:nvPicPr>
        <p:blipFill>
          <a:blip r:embed="rId3">
            <a:alphaModFix/>
          </a:blip>
          <a:stretch>
            <a:fillRect/>
          </a:stretch>
        </p:blipFill>
        <p:spPr>
          <a:xfrm>
            <a:off x="2681150" y="1708337"/>
            <a:ext cx="3700350" cy="17268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sz="3000"/>
              <a:t>BigTexts en la arquitectura de referencia</a:t>
            </a:r>
          </a:p>
        </p:txBody>
      </p:sp>
      <p:sp>
        <p:nvSpPr>
          <p:cNvPr id="252" name="Shape 252"/>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2</a:t>
            </a:r>
          </a:p>
        </p:txBody>
      </p:sp>
      <p:pic>
        <p:nvPicPr>
          <p:cNvPr id="253" name="Shape 253"/>
          <p:cNvPicPr preferRelativeResize="0"/>
          <p:nvPr/>
        </p:nvPicPr>
        <p:blipFill>
          <a:blip r:embed="rId3">
            <a:alphaModFix/>
          </a:blip>
          <a:stretch>
            <a:fillRect/>
          </a:stretch>
        </p:blipFill>
        <p:spPr>
          <a:xfrm>
            <a:off x="2022801" y="1063375"/>
            <a:ext cx="5098390" cy="40801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Panorama general</a:t>
            </a:r>
          </a:p>
        </p:txBody>
      </p:sp>
      <p:sp>
        <p:nvSpPr>
          <p:cNvPr id="259" name="Shape 259"/>
          <p:cNvSpPr/>
          <p:nvPr/>
        </p:nvSpPr>
        <p:spPr>
          <a:xfrm>
            <a:off x="1552600" y="2022204"/>
            <a:ext cx="1052400" cy="671400"/>
          </a:xfrm>
          <a:prstGeom prst="rect">
            <a:avLst/>
          </a:prstGeom>
          <a:solidFill>
            <a:srgbClr val="EFEFE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b="1">
                <a:latin typeface="Georgia"/>
                <a:ea typeface="Georgia"/>
                <a:cs typeface="Georgia"/>
                <a:sym typeface="Georgia"/>
              </a:rPr>
              <a:t>App Externa</a:t>
            </a:r>
          </a:p>
        </p:txBody>
      </p:sp>
      <p:sp>
        <p:nvSpPr>
          <p:cNvPr id="260" name="Shape 260"/>
          <p:cNvSpPr/>
          <p:nvPr/>
        </p:nvSpPr>
        <p:spPr>
          <a:xfrm>
            <a:off x="1552600" y="3409345"/>
            <a:ext cx="1052400" cy="671400"/>
          </a:xfrm>
          <a:prstGeom prst="rect">
            <a:avLst/>
          </a:prstGeom>
          <a:solidFill>
            <a:srgbClr val="FFF2CC"/>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latin typeface="Georgia"/>
                <a:ea typeface="Georgia"/>
                <a:cs typeface="Georgia"/>
                <a:sym typeface="Georgia"/>
              </a:rPr>
              <a:t>Cliente BigTexts</a:t>
            </a:r>
          </a:p>
        </p:txBody>
      </p:sp>
      <p:sp>
        <p:nvSpPr>
          <p:cNvPr id="261" name="Shape 261"/>
          <p:cNvSpPr/>
          <p:nvPr/>
        </p:nvSpPr>
        <p:spPr>
          <a:xfrm>
            <a:off x="3047504" y="2022196"/>
            <a:ext cx="1052400" cy="671400"/>
          </a:xfrm>
          <a:prstGeom prst="rect">
            <a:avLst/>
          </a:prstGeom>
          <a:solidFill>
            <a:srgbClr val="FCE5CD"/>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latin typeface="Georgia"/>
                <a:ea typeface="Georgia"/>
                <a:cs typeface="Georgia"/>
                <a:sym typeface="Georgia"/>
              </a:rPr>
              <a:t>BigTexts</a:t>
            </a:r>
          </a:p>
        </p:txBody>
      </p:sp>
      <p:sp>
        <p:nvSpPr>
          <p:cNvPr id="262" name="Shape 262"/>
          <p:cNvSpPr/>
          <p:nvPr/>
        </p:nvSpPr>
        <p:spPr>
          <a:xfrm>
            <a:off x="4770850" y="2968166"/>
            <a:ext cx="1052400" cy="564299"/>
          </a:xfrm>
          <a:prstGeom prst="can">
            <a:avLst>
              <a:gd name="adj" fmla="val 25000"/>
            </a:avLst>
          </a:prstGeom>
          <a:solidFill>
            <a:srgbClr val="EFEFE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sz="1100" b="1">
                <a:latin typeface="Georgia"/>
                <a:ea typeface="Georgia"/>
                <a:cs typeface="Georgia"/>
                <a:sym typeface="Georgia"/>
              </a:rPr>
              <a:t>PostgreSQL</a:t>
            </a:r>
          </a:p>
        </p:txBody>
      </p:sp>
      <p:sp>
        <p:nvSpPr>
          <p:cNvPr id="263" name="Shape 263"/>
          <p:cNvSpPr/>
          <p:nvPr/>
        </p:nvSpPr>
        <p:spPr>
          <a:xfrm>
            <a:off x="187175" y="2864194"/>
            <a:ext cx="1052514" cy="673920"/>
          </a:xfrm>
          <a:prstGeom prst="flowChartMultidocument">
            <a:avLst/>
          </a:prstGeom>
          <a:solidFill>
            <a:srgbClr val="FFFFF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64" name="Shape 264"/>
          <p:cNvSpPr/>
          <p:nvPr/>
        </p:nvSpPr>
        <p:spPr>
          <a:xfrm>
            <a:off x="4707951" y="2032332"/>
            <a:ext cx="1052400" cy="650999"/>
          </a:xfrm>
          <a:prstGeom prst="rect">
            <a:avLst/>
          </a:prstGeom>
          <a:solidFill>
            <a:srgbClr val="CFE2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b="1">
                <a:latin typeface="Georgia"/>
                <a:ea typeface="Georgia"/>
                <a:cs typeface="Georgia"/>
                <a:sym typeface="Georgia"/>
              </a:rPr>
              <a:t>Master Hadoop</a:t>
            </a:r>
          </a:p>
        </p:txBody>
      </p:sp>
      <p:sp>
        <p:nvSpPr>
          <p:cNvPr id="265" name="Shape 265"/>
          <p:cNvSpPr/>
          <p:nvPr/>
        </p:nvSpPr>
        <p:spPr>
          <a:xfrm>
            <a:off x="6494212" y="2044816"/>
            <a:ext cx="926999" cy="626100"/>
          </a:xfrm>
          <a:prstGeom prst="rect">
            <a:avLst/>
          </a:prstGeom>
          <a:solidFill>
            <a:srgbClr val="CFE2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lgn="ctr" rtl="0">
              <a:spcBef>
                <a:spcPts val="0"/>
              </a:spcBef>
              <a:buNone/>
            </a:pPr>
            <a:r>
              <a:rPr lang="en" b="1">
                <a:latin typeface="Georgia"/>
                <a:ea typeface="Georgia"/>
                <a:cs typeface="Georgia"/>
                <a:sym typeface="Georgia"/>
              </a:rPr>
              <a:t>Hadoop</a:t>
            </a:r>
          </a:p>
          <a:p>
            <a:pPr lvl="0" algn="ctr" rtl="0">
              <a:spcBef>
                <a:spcPts val="0"/>
              </a:spcBef>
              <a:buNone/>
            </a:pPr>
            <a:r>
              <a:rPr lang="en" b="1">
                <a:latin typeface="Georgia"/>
                <a:ea typeface="Georgia"/>
                <a:cs typeface="Georgia"/>
                <a:sym typeface="Georgia"/>
              </a:rPr>
              <a:t>Slave-1</a:t>
            </a:r>
          </a:p>
        </p:txBody>
      </p:sp>
      <p:sp>
        <p:nvSpPr>
          <p:cNvPr id="266" name="Shape 266"/>
          <p:cNvSpPr/>
          <p:nvPr/>
        </p:nvSpPr>
        <p:spPr>
          <a:xfrm>
            <a:off x="6494212" y="3031187"/>
            <a:ext cx="926999" cy="626100"/>
          </a:xfrm>
          <a:prstGeom prst="rect">
            <a:avLst/>
          </a:prstGeom>
          <a:solidFill>
            <a:srgbClr val="CFE2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latin typeface="Georgia"/>
                <a:ea typeface="Georgia"/>
                <a:cs typeface="Georgia"/>
                <a:sym typeface="Georgia"/>
              </a:rPr>
              <a:t>Hadoop</a:t>
            </a:r>
          </a:p>
          <a:p>
            <a:pPr lvl="0" algn="ctr" rtl="0">
              <a:spcBef>
                <a:spcPts val="0"/>
              </a:spcBef>
              <a:buNone/>
            </a:pPr>
            <a:r>
              <a:rPr lang="en" b="1">
                <a:latin typeface="Georgia"/>
                <a:ea typeface="Georgia"/>
                <a:cs typeface="Georgia"/>
                <a:sym typeface="Georgia"/>
              </a:rPr>
              <a:t>Slave-2</a:t>
            </a:r>
          </a:p>
        </p:txBody>
      </p:sp>
      <p:sp>
        <p:nvSpPr>
          <p:cNvPr id="267" name="Shape 267"/>
          <p:cNvSpPr/>
          <p:nvPr/>
        </p:nvSpPr>
        <p:spPr>
          <a:xfrm>
            <a:off x="6524913" y="4417016"/>
            <a:ext cx="926999" cy="626100"/>
          </a:xfrm>
          <a:prstGeom prst="rect">
            <a:avLst/>
          </a:prstGeom>
          <a:solidFill>
            <a:srgbClr val="CFE2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latin typeface="Georgia"/>
                <a:ea typeface="Georgia"/>
                <a:cs typeface="Georgia"/>
                <a:sym typeface="Georgia"/>
              </a:rPr>
              <a:t>Hadoop</a:t>
            </a:r>
          </a:p>
          <a:p>
            <a:pPr lvl="0" algn="ctr" rtl="0">
              <a:spcBef>
                <a:spcPts val="0"/>
              </a:spcBef>
              <a:buNone/>
            </a:pPr>
            <a:r>
              <a:rPr lang="en" b="1">
                <a:latin typeface="Georgia"/>
                <a:ea typeface="Georgia"/>
                <a:cs typeface="Georgia"/>
                <a:sym typeface="Georgia"/>
              </a:rPr>
              <a:t>Slave-N</a:t>
            </a:r>
          </a:p>
        </p:txBody>
      </p:sp>
      <p:sp>
        <p:nvSpPr>
          <p:cNvPr id="268" name="Shape 268"/>
          <p:cNvSpPr/>
          <p:nvPr/>
        </p:nvSpPr>
        <p:spPr>
          <a:xfrm>
            <a:off x="7904317" y="3344523"/>
            <a:ext cx="1052514" cy="673920"/>
          </a:xfrm>
          <a:prstGeom prst="flowChartMultidocument">
            <a:avLst/>
          </a:prstGeom>
          <a:solidFill>
            <a:srgbClr val="FFF2CC"/>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269" name="Shape 269"/>
          <p:cNvCxnSpPr>
            <a:stCxn id="263" idx="3"/>
            <a:endCxn id="259" idx="1"/>
          </p:cNvCxnSpPr>
          <p:nvPr/>
        </p:nvCxnSpPr>
        <p:spPr>
          <a:xfrm rot="10800000" flipH="1">
            <a:off x="1239689" y="2357854"/>
            <a:ext cx="312900" cy="843300"/>
          </a:xfrm>
          <a:prstGeom prst="straightConnector1">
            <a:avLst/>
          </a:prstGeom>
          <a:noFill/>
          <a:ln w="19050" cap="flat">
            <a:solidFill>
              <a:srgbClr val="000000"/>
            </a:solidFill>
            <a:prstDash val="solid"/>
            <a:round/>
            <a:headEnd type="none" w="lg" len="lg"/>
            <a:tailEnd type="triangle" w="lg" len="lg"/>
          </a:ln>
        </p:spPr>
      </p:cxnSp>
      <p:cxnSp>
        <p:nvCxnSpPr>
          <p:cNvPr id="270" name="Shape 270"/>
          <p:cNvCxnSpPr>
            <a:stCxn id="263" idx="3"/>
            <a:endCxn id="260" idx="1"/>
          </p:cNvCxnSpPr>
          <p:nvPr/>
        </p:nvCxnSpPr>
        <p:spPr>
          <a:xfrm>
            <a:off x="1239689" y="3201154"/>
            <a:ext cx="312900" cy="543900"/>
          </a:xfrm>
          <a:prstGeom prst="straightConnector1">
            <a:avLst/>
          </a:prstGeom>
          <a:noFill/>
          <a:ln w="19050" cap="flat">
            <a:solidFill>
              <a:srgbClr val="000000"/>
            </a:solidFill>
            <a:prstDash val="solid"/>
            <a:round/>
            <a:headEnd type="none" w="lg" len="lg"/>
            <a:tailEnd type="triangle" w="lg" len="lg"/>
          </a:ln>
        </p:spPr>
      </p:cxnSp>
      <p:cxnSp>
        <p:nvCxnSpPr>
          <p:cNvPr id="271" name="Shape 271"/>
          <p:cNvCxnSpPr>
            <a:stCxn id="261" idx="3"/>
            <a:endCxn id="264" idx="1"/>
          </p:cNvCxnSpPr>
          <p:nvPr/>
        </p:nvCxnSpPr>
        <p:spPr>
          <a:xfrm>
            <a:off x="4099904" y="2357896"/>
            <a:ext cx="608100" cy="0"/>
          </a:xfrm>
          <a:prstGeom prst="straightConnector1">
            <a:avLst/>
          </a:prstGeom>
          <a:noFill/>
          <a:ln w="19050" cap="flat">
            <a:solidFill>
              <a:srgbClr val="000000"/>
            </a:solidFill>
            <a:prstDash val="solid"/>
            <a:round/>
            <a:headEnd type="none" w="lg" len="lg"/>
            <a:tailEnd type="triangle" w="lg" len="lg"/>
          </a:ln>
        </p:spPr>
      </p:cxnSp>
      <p:cxnSp>
        <p:nvCxnSpPr>
          <p:cNvPr id="272" name="Shape 272"/>
          <p:cNvCxnSpPr>
            <a:stCxn id="264" idx="3"/>
            <a:endCxn id="265" idx="1"/>
          </p:cNvCxnSpPr>
          <p:nvPr/>
        </p:nvCxnSpPr>
        <p:spPr>
          <a:xfrm>
            <a:off x="5760351" y="2357832"/>
            <a:ext cx="733800" cy="0"/>
          </a:xfrm>
          <a:prstGeom prst="straightConnector1">
            <a:avLst/>
          </a:prstGeom>
          <a:noFill/>
          <a:ln w="19050" cap="flat">
            <a:solidFill>
              <a:srgbClr val="000000"/>
            </a:solidFill>
            <a:prstDash val="solid"/>
            <a:round/>
            <a:headEnd type="none" w="lg" len="lg"/>
            <a:tailEnd type="triangle" w="lg" len="lg"/>
          </a:ln>
        </p:spPr>
      </p:cxnSp>
      <p:cxnSp>
        <p:nvCxnSpPr>
          <p:cNvPr id="273" name="Shape 273"/>
          <p:cNvCxnSpPr>
            <a:stCxn id="264" idx="3"/>
            <a:endCxn id="266" idx="1"/>
          </p:cNvCxnSpPr>
          <p:nvPr/>
        </p:nvCxnSpPr>
        <p:spPr>
          <a:xfrm>
            <a:off x="5760351" y="2357832"/>
            <a:ext cx="733800" cy="986400"/>
          </a:xfrm>
          <a:prstGeom prst="straightConnector1">
            <a:avLst/>
          </a:prstGeom>
          <a:noFill/>
          <a:ln w="19050" cap="flat">
            <a:solidFill>
              <a:srgbClr val="000000"/>
            </a:solidFill>
            <a:prstDash val="solid"/>
            <a:round/>
            <a:headEnd type="none" w="lg" len="lg"/>
            <a:tailEnd type="triangle" w="lg" len="lg"/>
          </a:ln>
        </p:spPr>
      </p:cxnSp>
      <p:cxnSp>
        <p:nvCxnSpPr>
          <p:cNvPr id="274" name="Shape 274"/>
          <p:cNvCxnSpPr>
            <a:stCxn id="264" idx="3"/>
            <a:endCxn id="267" idx="1"/>
          </p:cNvCxnSpPr>
          <p:nvPr/>
        </p:nvCxnSpPr>
        <p:spPr>
          <a:xfrm>
            <a:off x="5760351" y="2357832"/>
            <a:ext cx="764700" cy="2372100"/>
          </a:xfrm>
          <a:prstGeom prst="straightConnector1">
            <a:avLst/>
          </a:prstGeom>
          <a:noFill/>
          <a:ln w="19050" cap="flat">
            <a:solidFill>
              <a:srgbClr val="000000"/>
            </a:solidFill>
            <a:prstDash val="solid"/>
            <a:round/>
            <a:headEnd type="none" w="lg" len="lg"/>
            <a:tailEnd type="triangle" w="lg" len="lg"/>
          </a:ln>
        </p:spPr>
      </p:cxnSp>
      <p:cxnSp>
        <p:nvCxnSpPr>
          <p:cNvPr id="275" name="Shape 275"/>
          <p:cNvCxnSpPr>
            <a:stCxn id="265" idx="3"/>
            <a:endCxn id="268" idx="1"/>
          </p:cNvCxnSpPr>
          <p:nvPr/>
        </p:nvCxnSpPr>
        <p:spPr>
          <a:xfrm>
            <a:off x="7421212" y="2357866"/>
            <a:ext cx="483000" cy="1323600"/>
          </a:xfrm>
          <a:prstGeom prst="straightConnector1">
            <a:avLst/>
          </a:prstGeom>
          <a:noFill/>
          <a:ln w="19050" cap="flat">
            <a:solidFill>
              <a:srgbClr val="000000"/>
            </a:solidFill>
            <a:prstDash val="solid"/>
            <a:round/>
            <a:headEnd type="none" w="lg" len="lg"/>
            <a:tailEnd type="triangle" w="lg" len="lg"/>
          </a:ln>
        </p:spPr>
      </p:cxnSp>
      <p:cxnSp>
        <p:nvCxnSpPr>
          <p:cNvPr id="276" name="Shape 276"/>
          <p:cNvCxnSpPr>
            <a:stCxn id="266" idx="3"/>
            <a:endCxn id="268" idx="1"/>
          </p:cNvCxnSpPr>
          <p:nvPr/>
        </p:nvCxnSpPr>
        <p:spPr>
          <a:xfrm>
            <a:off x="7421212" y="3344237"/>
            <a:ext cx="483000" cy="337200"/>
          </a:xfrm>
          <a:prstGeom prst="straightConnector1">
            <a:avLst/>
          </a:prstGeom>
          <a:noFill/>
          <a:ln w="19050" cap="flat">
            <a:solidFill>
              <a:srgbClr val="000000"/>
            </a:solidFill>
            <a:prstDash val="solid"/>
            <a:round/>
            <a:headEnd type="none" w="lg" len="lg"/>
            <a:tailEnd type="triangle" w="lg" len="lg"/>
          </a:ln>
        </p:spPr>
      </p:cxnSp>
      <p:cxnSp>
        <p:nvCxnSpPr>
          <p:cNvPr id="277" name="Shape 277"/>
          <p:cNvCxnSpPr>
            <a:stCxn id="267" idx="3"/>
            <a:endCxn id="268" idx="1"/>
          </p:cNvCxnSpPr>
          <p:nvPr/>
        </p:nvCxnSpPr>
        <p:spPr>
          <a:xfrm rot="10800000" flipH="1">
            <a:off x="7451913" y="3681566"/>
            <a:ext cx="452400" cy="1048500"/>
          </a:xfrm>
          <a:prstGeom prst="straightConnector1">
            <a:avLst/>
          </a:prstGeom>
          <a:noFill/>
          <a:ln w="19050" cap="flat">
            <a:solidFill>
              <a:srgbClr val="000000"/>
            </a:solidFill>
            <a:prstDash val="solid"/>
            <a:round/>
            <a:headEnd type="none" w="lg" len="lg"/>
            <a:tailEnd type="triangle" w="lg" len="lg"/>
          </a:ln>
        </p:spPr>
      </p:cxnSp>
      <p:sp>
        <p:nvSpPr>
          <p:cNvPr id="278" name="Shape 278"/>
          <p:cNvSpPr/>
          <p:nvPr/>
        </p:nvSpPr>
        <p:spPr>
          <a:xfrm>
            <a:off x="6915207" y="3802678"/>
            <a:ext cx="85200" cy="65100"/>
          </a:xfrm>
          <a:prstGeom prst="ellipse">
            <a:avLst/>
          </a:prstGeom>
          <a:solidFill>
            <a:srgbClr val="CFE2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9" name="Shape 279"/>
          <p:cNvSpPr/>
          <p:nvPr/>
        </p:nvSpPr>
        <p:spPr>
          <a:xfrm>
            <a:off x="6915207" y="3930639"/>
            <a:ext cx="85200" cy="65100"/>
          </a:xfrm>
          <a:prstGeom prst="ellipse">
            <a:avLst/>
          </a:prstGeom>
          <a:solidFill>
            <a:srgbClr val="CFE2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80" name="Shape 280"/>
          <p:cNvSpPr/>
          <p:nvPr/>
        </p:nvSpPr>
        <p:spPr>
          <a:xfrm>
            <a:off x="6915207" y="4058600"/>
            <a:ext cx="85200" cy="65100"/>
          </a:xfrm>
          <a:prstGeom prst="ellipse">
            <a:avLst/>
          </a:prstGeom>
          <a:solidFill>
            <a:srgbClr val="CFE2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281" name="Shape 281"/>
          <p:cNvCxnSpPr>
            <a:stCxn id="260" idx="3"/>
            <a:endCxn id="282" idx="1"/>
          </p:cNvCxnSpPr>
          <p:nvPr/>
        </p:nvCxnSpPr>
        <p:spPr>
          <a:xfrm rot="10800000" flipH="1">
            <a:off x="2605000" y="1465345"/>
            <a:ext cx="442500" cy="2279700"/>
          </a:xfrm>
          <a:prstGeom prst="bentConnector3">
            <a:avLst>
              <a:gd name="adj1" fmla="val 49997"/>
            </a:avLst>
          </a:prstGeom>
          <a:noFill/>
          <a:ln w="19050" cap="flat">
            <a:solidFill>
              <a:srgbClr val="000000"/>
            </a:solidFill>
            <a:prstDash val="dash"/>
            <a:round/>
            <a:headEnd type="none" w="lg" len="lg"/>
            <a:tailEnd type="triangle" w="lg" len="lg"/>
          </a:ln>
        </p:spPr>
      </p:cxnSp>
      <p:cxnSp>
        <p:nvCxnSpPr>
          <p:cNvPr id="283" name="Shape 283"/>
          <p:cNvCxnSpPr>
            <a:stCxn id="259" idx="2"/>
            <a:endCxn id="260" idx="0"/>
          </p:cNvCxnSpPr>
          <p:nvPr/>
        </p:nvCxnSpPr>
        <p:spPr>
          <a:xfrm>
            <a:off x="2078800" y="2693604"/>
            <a:ext cx="0" cy="715800"/>
          </a:xfrm>
          <a:prstGeom prst="straightConnector1">
            <a:avLst/>
          </a:prstGeom>
          <a:noFill/>
          <a:ln w="19050" cap="flat">
            <a:solidFill>
              <a:srgbClr val="000000"/>
            </a:solidFill>
            <a:prstDash val="solid"/>
            <a:round/>
            <a:headEnd type="none" w="lg" len="lg"/>
            <a:tailEnd type="triangle" w="lg" len="lg"/>
          </a:ln>
        </p:spPr>
      </p:cxnSp>
      <p:sp>
        <p:nvSpPr>
          <p:cNvPr id="284" name="Shape 284"/>
          <p:cNvSpPr/>
          <p:nvPr/>
        </p:nvSpPr>
        <p:spPr>
          <a:xfrm>
            <a:off x="3047504" y="2914752"/>
            <a:ext cx="1052400" cy="671400"/>
          </a:xfrm>
          <a:prstGeom prst="rect">
            <a:avLst/>
          </a:prstGeom>
          <a:solidFill>
            <a:srgbClr val="FCE5CD"/>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latin typeface="Georgia"/>
                <a:ea typeface="Georgia"/>
                <a:cs typeface="Georgia"/>
                <a:sym typeface="Georgia"/>
              </a:rPr>
              <a:t>Servidor FTP</a:t>
            </a:r>
          </a:p>
        </p:txBody>
      </p:sp>
      <p:sp>
        <p:nvSpPr>
          <p:cNvPr id="282" name="Shape 282"/>
          <p:cNvSpPr/>
          <p:nvPr/>
        </p:nvSpPr>
        <p:spPr>
          <a:xfrm>
            <a:off x="3047477" y="1129625"/>
            <a:ext cx="1052400" cy="671400"/>
          </a:xfrm>
          <a:prstGeom prst="rect">
            <a:avLst/>
          </a:prstGeom>
          <a:solidFill>
            <a:srgbClr val="FCE5CD"/>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latin typeface="Georgia"/>
                <a:ea typeface="Georgia"/>
                <a:cs typeface="Georgia"/>
                <a:sym typeface="Georgia"/>
              </a:rPr>
              <a:t>Servidor de Colas</a:t>
            </a:r>
          </a:p>
        </p:txBody>
      </p:sp>
      <p:cxnSp>
        <p:nvCxnSpPr>
          <p:cNvPr id="285" name="Shape 285"/>
          <p:cNvCxnSpPr>
            <a:stCxn id="260" idx="2"/>
            <a:endCxn id="284" idx="2"/>
          </p:cNvCxnSpPr>
          <p:nvPr/>
        </p:nvCxnSpPr>
        <p:spPr>
          <a:xfrm rot="-5400000">
            <a:off x="2578900" y="3085945"/>
            <a:ext cx="494700" cy="1494900"/>
          </a:xfrm>
          <a:prstGeom prst="bentConnector3">
            <a:avLst>
              <a:gd name="adj1" fmla="val -48135"/>
            </a:avLst>
          </a:prstGeom>
          <a:noFill/>
          <a:ln w="19050" cap="flat">
            <a:solidFill>
              <a:srgbClr val="000000"/>
            </a:solidFill>
            <a:prstDash val="solid"/>
            <a:round/>
            <a:headEnd type="none" w="lg" len="lg"/>
            <a:tailEnd type="triangle" w="lg" len="lg"/>
          </a:ln>
        </p:spPr>
      </p:cxnSp>
      <p:cxnSp>
        <p:nvCxnSpPr>
          <p:cNvPr id="286" name="Shape 286"/>
          <p:cNvCxnSpPr>
            <a:stCxn id="261" idx="3"/>
            <a:endCxn id="262" idx="2"/>
          </p:cNvCxnSpPr>
          <p:nvPr/>
        </p:nvCxnSpPr>
        <p:spPr>
          <a:xfrm>
            <a:off x="4099904" y="2357896"/>
            <a:ext cx="670800" cy="892500"/>
          </a:xfrm>
          <a:prstGeom prst="bentConnector3">
            <a:avLst>
              <a:gd name="adj1" fmla="val 50011"/>
            </a:avLst>
          </a:prstGeom>
          <a:noFill/>
          <a:ln w="19050" cap="flat">
            <a:solidFill>
              <a:srgbClr val="000000"/>
            </a:solidFill>
            <a:prstDash val="solid"/>
            <a:round/>
            <a:headEnd type="none" w="lg" len="lg"/>
            <a:tailEnd type="triangle" w="lg" len="lg"/>
          </a:ln>
        </p:spPr>
      </p:cxnSp>
      <p:cxnSp>
        <p:nvCxnSpPr>
          <p:cNvPr id="287" name="Shape 287"/>
          <p:cNvCxnSpPr>
            <a:stCxn id="261" idx="2"/>
            <a:endCxn id="284" idx="0"/>
          </p:cNvCxnSpPr>
          <p:nvPr/>
        </p:nvCxnSpPr>
        <p:spPr>
          <a:xfrm>
            <a:off x="3573704" y="2693596"/>
            <a:ext cx="0" cy="221100"/>
          </a:xfrm>
          <a:prstGeom prst="straightConnector1">
            <a:avLst/>
          </a:prstGeom>
          <a:noFill/>
          <a:ln w="19050" cap="flat">
            <a:solidFill>
              <a:srgbClr val="000000"/>
            </a:solidFill>
            <a:prstDash val="solid"/>
            <a:round/>
            <a:headEnd type="none" w="lg" len="lg"/>
            <a:tailEnd type="triangle" w="lg" len="lg"/>
          </a:ln>
        </p:spPr>
      </p:cxnSp>
      <p:cxnSp>
        <p:nvCxnSpPr>
          <p:cNvPr id="288" name="Shape 288"/>
          <p:cNvCxnSpPr>
            <a:stCxn id="261" idx="0"/>
            <a:endCxn id="282" idx="2"/>
          </p:cNvCxnSpPr>
          <p:nvPr/>
        </p:nvCxnSpPr>
        <p:spPr>
          <a:xfrm rot="10800000">
            <a:off x="3573704" y="1801096"/>
            <a:ext cx="0" cy="221100"/>
          </a:xfrm>
          <a:prstGeom prst="straightConnector1">
            <a:avLst/>
          </a:prstGeom>
          <a:noFill/>
          <a:ln w="19050" cap="flat">
            <a:solidFill>
              <a:srgbClr val="000000"/>
            </a:solidFill>
            <a:prstDash val="dash"/>
            <a:round/>
            <a:headEnd type="none" w="lg" len="lg"/>
            <a:tailEnd type="triangle" w="lg" len="lg"/>
          </a:ln>
        </p:spPr>
      </p:cxnSp>
      <p:sp>
        <p:nvSpPr>
          <p:cNvPr id="289" name="Shape 289"/>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2</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1000"/>
                                        <p:tgtEl>
                                          <p:spTgt spid="2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0"/>
                                        </p:tgtEl>
                                        <p:attrNameLst>
                                          <p:attrName>style.visibility</p:attrName>
                                        </p:attrNameLst>
                                      </p:cBhvr>
                                      <p:to>
                                        <p:strVal val="visible"/>
                                      </p:to>
                                    </p:set>
                                    <p:animEffect transition="in" filter="fade">
                                      <p:cBhvr>
                                        <p:cTn id="12" dur="1000"/>
                                        <p:tgtEl>
                                          <p:spTgt spid="270"/>
                                        </p:tgtEl>
                                      </p:cBhvr>
                                    </p:animEffect>
                                  </p:childTnLst>
                                </p:cTn>
                              </p:par>
                              <p:par>
                                <p:cTn id="13" presetID="10" presetClass="entr" presetSubtype="0" fill="hold" nodeType="withEffect">
                                  <p:stCondLst>
                                    <p:cond delay="0"/>
                                  </p:stCondLst>
                                  <p:childTnLst>
                                    <p:set>
                                      <p:cBhvr>
                                        <p:cTn id="14" dur="1" fill="hold">
                                          <p:stCondLst>
                                            <p:cond delay="0"/>
                                          </p:stCondLst>
                                        </p:cTn>
                                        <p:tgtEl>
                                          <p:spTgt spid="260"/>
                                        </p:tgtEl>
                                        <p:attrNameLst>
                                          <p:attrName>style.visibility</p:attrName>
                                        </p:attrNameLst>
                                      </p:cBhvr>
                                      <p:to>
                                        <p:strVal val="visible"/>
                                      </p:to>
                                    </p:set>
                                    <p:animEffect transition="in" filter="fade">
                                      <p:cBhvr>
                                        <p:cTn id="15" dur="1000"/>
                                        <p:tgtEl>
                                          <p:spTgt spid="26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9"/>
                                        </p:tgtEl>
                                        <p:attrNameLst>
                                          <p:attrName>style.visibility</p:attrName>
                                        </p:attrNameLst>
                                      </p:cBhvr>
                                      <p:to>
                                        <p:strVal val="visible"/>
                                      </p:to>
                                    </p:set>
                                    <p:animEffect transition="in" filter="fade">
                                      <p:cBhvr>
                                        <p:cTn id="20" dur="1000"/>
                                        <p:tgtEl>
                                          <p:spTgt spid="259"/>
                                        </p:tgtEl>
                                      </p:cBhvr>
                                    </p:animEffect>
                                  </p:childTnLst>
                                </p:cTn>
                              </p:par>
                              <p:par>
                                <p:cTn id="21" presetID="10" presetClass="entr" presetSubtype="0" fill="hold" nodeType="withEffect">
                                  <p:stCondLst>
                                    <p:cond delay="0"/>
                                  </p:stCondLst>
                                  <p:childTnLst>
                                    <p:set>
                                      <p:cBhvr>
                                        <p:cTn id="22" dur="1" fill="hold">
                                          <p:stCondLst>
                                            <p:cond delay="0"/>
                                          </p:stCondLst>
                                        </p:cTn>
                                        <p:tgtEl>
                                          <p:spTgt spid="269"/>
                                        </p:tgtEl>
                                        <p:attrNameLst>
                                          <p:attrName>style.visibility</p:attrName>
                                        </p:attrNameLst>
                                      </p:cBhvr>
                                      <p:to>
                                        <p:strVal val="visible"/>
                                      </p:to>
                                    </p:set>
                                    <p:animEffect transition="in" filter="fade">
                                      <p:cBhvr>
                                        <p:cTn id="23" dur="1000"/>
                                        <p:tgtEl>
                                          <p:spTgt spid="269"/>
                                        </p:tgtEl>
                                      </p:cBhvr>
                                    </p:animEffect>
                                  </p:childTnLst>
                                </p:cTn>
                              </p:par>
                              <p:par>
                                <p:cTn id="24" presetID="10" presetClass="entr" presetSubtype="0" fill="hold" nodeType="withEffect">
                                  <p:stCondLst>
                                    <p:cond delay="0"/>
                                  </p:stCondLst>
                                  <p:childTnLst>
                                    <p:set>
                                      <p:cBhvr>
                                        <p:cTn id="25" dur="1" fill="hold">
                                          <p:stCondLst>
                                            <p:cond delay="0"/>
                                          </p:stCondLst>
                                        </p:cTn>
                                        <p:tgtEl>
                                          <p:spTgt spid="283"/>
                                        </p:tgtEl>
                                        <p:attrNameLst>
                                          <p:attrName>style.visibility</p:attrName>
                                        </p:attrNameLst>
                                      </p:cBhvr>
                                      <p:to>
                                        <p:strVal val="visible"/>
                                      </p:to>
                                    </p:set>
                                    <p:animEffect transition="in" filter="fade">
                                      <p:cBhvr>
                                        <p:cTn id="26" dur="1000"/>
                                        <p:tgtEl>
                                          <p:spTgt spid="28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5"/>
                                        </p:tgtEl>
                                        <p:attrNameLst>
                                          <p:attrName>style.visibility</p:attrName>
                                        </p:attrNameLst>
                                      </p:cBhvr>
                                      <p:to>
                                        <p:strVal val="visible"/>
                                      </p:to>
                                    </p:set>
                                    <p:animEffect transition="in" filter="fade">
                                      <p:cBhvr>
                                        <p:cTn id="31" dur="1000"/>
                                        <p:tgtEl>
                                          <p:spTgt spid="285"/>
                                        </p:tgtEl>
                                      </p:cBhvr>
                                    </p:animEffect>
                                  </p:childTnLst>
                                </p:cTn>
                              </p:par>
                              <p:par>
                                <p:cTn id="32" presetID="10" presetClass="entr" presetSubtype="0" fill="hold" nodeType="withEffect">
                                  <p:stCondLst>
                                    <p:cond delay="0"/>
                                  </p:stCondLst>
                                  <p:childTnLst>
                                    <p:set>
                                      <p:cBhvr>
                                        <p:cTn id="33" dur="1" fill="hold">
                                          <p:stCondLst>
                                            <p:cond delay="0"/>
                                          </p:stCondLst>
                                        </p:cTn>
                                        <p:tgtEl>
                                          <p:spTgt spid="284"/>
                                        </p:tgtEl>
                                        <p:attrNameLst>
                                          <p:attrName>style.visibility</p:attrName>
                                        </p:attrNameLst>
                                      </p:cBhvr>
                                      <p:to>
                                        <p:strVal val="visible"/>
                                      </p:to>
                                    </p:set>
                                    <p:animEffect transition="in" filter="fade">
                                      <p:cBhvr>
                                        <p:cTn id="34" dur="1000"/>
                                        <p:tgtEl>
                                          <p:spTgt spid="28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1"/>
                                        </p:tgtEl>
                                        <p:attrNameLst>
                                          <p:attrName>style.visibility</p:attrName>
                                        </p:attrNameLst>
                                      </p:cBhvr>
                                      <p:to>
                                        <p:strVal val="visible"/>
                                      </p:to>
                                    </p:set>
                                    <p:animEffect transition="in" filter="fade">
                                      <p:cBhvr>
                                        <p:cTn id="39" dur="1000"/>
                                        <p:tgtEl>
                                          <p:spTgt spid="281"/>
                                        </p:tgtEl>
                                      </p:cBhvr>
                                    </p:animEffect>
                                  </p:childTnLst>
                                </p:cTn>
                              </p:par>
                              <p:par>
                                <p:cTn id="40" presetID="10" presetClass="entr" presetSubtype="0" fill="hold" nodeType="withEffect">
                                  <p:stCondLst>
                                    <p:cond delay="0"/>
                                  </p:stCondLst>
                                  <p:childTnLst>
                                    <p:set>
                                      <p:cBhvr>
                                        <p:cTn id="41" dur="1" fill="hold">
                                          <p:stCondLst>
                                            <p:cond delay="0"/>
                                          </p:stCondLst>
                                        </p:cTn>
                                        <p:tgtEl>
                                          <p:spTgt spid="282"/>
                                        </p:tgtEl>
                                        <p:attrNameLst>
                                          <p:attrName>style.visibility</p:attrName>
                                        </p:attrNameLst>
                                      </p:cBhvr>
                                      <p:to>
                                        <p:strVal val="visible"/>
                                      </p:to>
                                    </p:set>
                                    <p:animEffect transition="in" filter="fade">
                                      <p:cBhvr>
                                        <p:cTn id="42" dur="1000"/>
                                        <p:tgtEl>
                                          <p:spTgt spid="28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8"/>
                                        </p:tgtEl>
                                        <p:attrNameLst>
                                          <p:attrName>style.visibility</p:attrName>
                                        </p:attrNameLst>
                                      </p:cBhvr>
                                      <p:to>
                                        <p:strVal val="visible"/>
                                      </p:to>
                                    </p:set>
                                    <p:animEffect transition="in" filter="fade">
                                      <p:cBhvr>
                                        <p:cTn id="47" dur="1000"/>
                                        <p:tgtEl>
                                          <p:spTgt spid="288"/>
                                        </p:tgtEl>
                                      </p:cBhvr>
                                    </p:animEffect>
                                  </p:childTnLst>
                                </p:cTn>
                              </p:par>
                              <p:par>
                                <p:cTn id="48" presetID="10" presetClass="entr" presetSubtype="0" fill="hold" nodeType="withEffect">
                                  <p:stCondLst>
                                    <p:cond delay="0"/>
                                  </p:stCondLst>
                                  <p:childTnLst>
                                    <p:set>
                                      <p:cBhvr>
                                        <p:cTn id="49" dur="1" fill="hold">
                                          <p:stCondLst>
                                            <p:cond delay="0"/>
                                          </p:stCondLst>
                                        </p:cTn>
                                        <p:tgtEl>
                                          <p:spTgt spid="261"/>
                                        </p:tgtEl>
                                        <p:attrNameLst>
                                          <p:attrName>style.visibility</p:attrName>
                                        </p:attrNameLst>
                                      </p:cBhvr>
                                      <p:to>
                                        <p:strVal val="visible"/>
                                      </p:to>
                                    </p:set>
                                    <p:animEffect transition="in" filter="fade">
                                      <p:cBhvr>
                                        <p:cTn id="50" dur="1000"/>
                                        <p:tgtEl>
                                          <p:spTgt spid="26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87"/>
                                        </p:tgtEl>
                                        <p:attrNameLst>
                                          <p:attrName>style.visibility</p:attrName>
                                        </p:attrNameLst>
                                      </p:cBhvr>
                                      <p:to>
                                        <p:strVal val="visible"/>
                                      </p:to>
                                    </p:set>
                                    <p:animEffect transition="in" filter="fade">
                                      <p:cBhvr>
                                        <p:cTn id="55" dur="1000"/>
                                        <p:tgtEl>
                                          <p:spTgt spid="287"/>
                                        </p:tgtEl>
                                      </p:cBhvr>
                                    </p:animEffect>
                                  </p:childTnLst>
                                </p:cTn>
                              </p:par>
                              <p:par>
                                <p:cTn id="56" presetID="10" presetClass="entr" presetSubtype="0" fill="hold" nodeType="withEffect">
                                  <p:stCondLst>
                                    <p:cond delay="0"/>
                                  </p:stCondLst>
                                  <p:childTnLst>
                                    <p:set>
                                      <p:cBhvr>
                                        <p:cTn id="57" dur="1" fill="hold">
                                          <p:stCondLst>
                                            <p:cond delay="0"/>
                                          </p:stCondLst>
                                        </p:cTn>
                                        <p:tgtEl>
                                          <p:spTgt spid="284"/>
                                        </p:tgtEl>
                                        <p:attrNameLst>
                                          <p:attrName>style.visibility</p:attrName>
                                        </p:attrNameLst>
                                      </p:cBhvr>
                                      <p:to>
                                        <p:strVal val="visible"/>
                                      </p:to>
                                    </p:set>
                                    <p:animEffect transition="in" filter="fade">
                                      <p:cBhvr>
                                        <p:cTn id="58" dur="1000"/>
                                        <p:tgtEl>
                                          <p:spTgt spid="28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71"/>
                                        </p:tgtEl>
                                        <p:attrNameLst>
                                          <p:attrName>style.visibility</p:attrName>
                                        </p:attrNameLst>
                                      </p:cBhvr>
                                      <p:to>
                                        <p:strVal val="visible"/>
                                      </p:to>
                                    </p:set>
                                    <p:animEffect transition="in" filter="fade">
                                      <p:cBhvr>
                                        <p:cTn id="63" dur="1000"/>
                                        <p:tgtEl>
                                          <p:spTgt spid="271"/>
                                        </p:tgtEl>
                                      </p:cBhvr>
                                    </p:animEffect>
                                  </p:childTnLst>
                                </p:cTn>
                              </p:par>
                              <p:par>
                                <p:cTn id="64" presetID="10" presetClass="entr" presetSubtype="0" fill="hold" nodeType="withEffect">
                                  <p:stCondLst>
                                    <p:cond delay="0"/>
                                  </p:stCondLst>
                                  <p:childTnLst>
                                    <p:set>
                                      <p:cBhvr>
                                        <p:cTn id="65" dur="1" fill="hold">
                                          <p:stCondLst>
                                            <p:cond delay="0"/>
                                          </p:stCondLst>
                                        </p:cTn>
                                        <p:tgtEl>
                                          <p:spTgt spid="264"/>
                                        </p:tgtEl>
                                        <p:attrNameLst>
                                          <p:attrName>style.visibility</p:attrName>
                                        </p:attrNameLst>
                                      </p:cBhvr>
                                      <p:to>
                                        <p:strVal val="visible"/>
                                      </p:to>
                                    </p:set>
                                    <p:animEffect transition="in" filter="fade">
                                      <p:cBhvr>
                                        <p:cTn id="66" dur="1000"/>
                                        <p:tgtEl>
                                          <p:spTgt spid="26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65"/>
                                        </p:tgtEl>
                                        <p:attrNameLst>
                                          <p:attrName>style.visibility</p:attrName>
                                        </p:attrNameLst>
                                      </p:cBhvr>
                                      <p:to>
                                        <p:strVal val="visible"/>
                                      </p:to>
                                    </p:set>
                                    <p:animEffect transition="in" filter="fade">
                                      <p:cBhvr>
                                        <p:cTn id="71" dur="1000"/>
                                        <p:tgtEl>
                                          <p:spTgt spid="265"/>
                                        </p:tgtEl>
                                      </p:cBhvr>
                                    </p:animEffect>
                                  </p:childTnLst>
                                </p:cTn>
                              </p:par>
                              <p:par>
                                <p:cTn id="72" presetID="10" presetClass="entr" presetSubtype="0" fill="hold" nodeType="withEffect">
                                  <p:stCondLst>
                                    <p:cond delay="0"/>
                                  </p:stCondLst>
                                  <p:childTnLst>
                                    <p:set>
                                      <p:cBhvr>
                                        <p:cTn id="73" dur="1" fill="hold">
                                          <p:stCondLst>
                                            <p:cond delay="0"/>
                                          </p:stCondLst>
                                        </p:cTn>
                                        <p:tgtEl>
                                          <p:spTgt spid="266"/>
                                        </p:tgtEl>
                                        <p:attrNameLst>
                                          <p:attrName>style.visibility</p:attrName>
                                        </p:attrNameLst>
                                      </p:cBhvr>
                                      <p:to>
                                        <p:strVal val="visible"/>
                                      </p:to>
                                    </p:set>
                                    <p:animEffect transition="in" filter="fade">
                                      <p:cBhvr>
                                        <p:cTn id="74" dur="1000"/>
                                        <p:tgtEl>
                                          <p:spTgt spid="266"/>
                                        </p:tgtEl>
                                      </p:cBhvr>
                                    </p:animEffect>
                                  </p:childTnLst>
                                </p:cTn>
                              </p:par>
                              <p:par>
                                <p:cTn id="75" presetID="10" presetClass="entr" presetSubtype="0" fill="hold" nodeType="withEffect">
                                  <p:stCondLst>
                                    <p:cond delay="0"/>
                                  </p:stCondLst>
                                  <p:childTnLst>
                                    <p:set>
                                      <p:cBhvr>
                                        <p:cTn id="76" dur="1" fill="hold">
                                          <p:stCondLst>
                                            <p:cond delay="0"/>
                                          </p:stCondLst>
                                        </p:cTn>
                                        <p:tgtEl>
                                          <p:spTgt spid="272"/>
                                        </p:tgtEl>
                                        <p:attrNameLst>
                                          <p:attrName>style.visibility</p:attrName>
                                        </p:attrNameLst>
                                      </p:cBhvr>
                                      <p:to>
                                        <p:strVal val="visible"/>
                                      </p:to>
                                    </p:set>
                                    <p:animEffect transition="in" filter="fade">
                                      <p:cBhvr>
                                        <p:cTn id="77" dur="1000"/>
                                        <p:tgtEl>
                                          <p:spTgt spid="272"/>
                                        </p:tgtEl>
                                      </p:cBhvr>
                                    </p:animEffect>
                                  </p:childTnLst>
                                </p:cTn>
                              </p:par>
                              <p:par>
                                <p:cTn id="78" presetID="10" presetClass="entr" presetSubtype="0" fill="hold" nodeType="withEffect">
                                  <p:stCondLst>
                                    <p:cond delay="0"/>
                                  </p:stCondLst>
                                  <p:childTnLst>
                                    <p:set>
                                      <p:cBhvr>
                                        <p:cTn id="79" dur="1" fill="hold">
                                          <p:stCondLst>
                                            <p:cond delay="0"/>
                                          </p:stCondLst>
                                        </p:cTn>
                                        <p:tgtEl>
                                          <p:spTgt spid="273"/>
                                        </p:tgtEl>
                                        <p:attrNameLst>
                                          <p:attrName>style.visibility</p:attrName>
                                        </p:attrNameLst>
                                      </p:cBhvr>
                                      <p:to>
                                        <p:strVal val="visible"/>
                                      </p:to>
                                    </p:set>
                                    <p:animEffect transition="in" filter="fade">
                                      <p:cBhvr>
                                        <p:cTn id="80" dur="1000"/>
                                        <p:tgtEl>
                                          <p:spTgt spid="273"/>
                                        </p:tgtEl>
                                      </p:cBhvr>
                                    </p:animEffect>
                                  </p:childTnLst>
                                </p:cTn>
                              </p:par>
                              <p:par>
                                <p:cTn id="81" presetID="10" presetClass="entr" presetSubtype="0" fill="hold" nodeType="withEffect">
                                  <p:stCondLst>
                                    <p:cond delay="0"/>
                                  </p:stCondLst>
                                  <p:childTnLst>
                                    <p:set>
                                      <p:cBhvr>
                                        <p:cTn id="82" dur="1" fill="hold">
                                          <p:stCondLst>
                                            <p:cond delay="0"/>
                                          </p:stCondLst>
                                        </p:cTn>
                                        <p:tgtEl>
                                          <p:spTgt spid="274"/>
                                        </p:tgtEl>
                                        <p:attrNameLst>
                                          <p:attrName>style.visibility</p:attrName>
                                        </p:attrNameLst>
                                      </p:cBhvr>
                                      <p:to>
                                        <p:strVal val="visible"/>
                                      </p:to>
                                    </p:set>
                                    <p:animEffect transition="in" filter="fade">
                                      <p:cBhvr>
                                        <p:cTn id="83" dur="1000"/>
                                        <p:tgtEl>
                                          <p:spTgt spid="274"/>
                                        </p:tgtEl>
                                      </p:cBhvr>
                                    </p:animEffect>
                                  </p:childTnLst>
                                </p:cTn>
                              </p:par>
                              <p:par>
                                <p:cTn id="84" presetID="10" presetClass="entr" presetSubtype="0" fill="hold" nodeType="withEffect">
                                  <p:stCondLst>
                                    <p:cond delay="0"/>
                                  </p:stCondLst>
                                  <p:childTnLst>
                                    <p:set>
                                      <p:cBhvr>
                                        <p:cTn id="85" dur="1" fill="hold">
                                          <p:stCondLst>
                                            <p:cond delay="0"/>
                                          </p:stCondLst>
                                        </p:cTn>
                                        <p:tgtEl>
                                          <p:spTgt spid="278"/>
                                        </p:tgtEl>
                                        <p:attrNameLst>
                                          <p:attrName>style.visibility</p:attrName>
                                        </p:attrNameLst>
                                      </p:cBhvr>
                                      <p:to>
                                        <p:strVal val="visible"/>
                                      </p:to>
                                    </p:set>
                                    <p:animEffect transition="in" filter="fade">
                                      <p:cBhvr>
                                        <p:cTn id="86" dur="1000"/>
                                        <p:tgtEl>
                                          <p:spTgt spid="278"/>
                                        </p:tgtEl>
                                      </p:cBhvr>
                                    </p:animEffect>
                                  </p:childTnLst>
                                </p:cTn>
                              </p:par>
                              <p:par>
                                <p:cTn id="87" presetID="10" presetClass="entr" presetSubtype="0" fill="hold" nodeType="withEffect">
                                  <p:stCondLst>
                                    <p:cond delay="0"/>
                                  </p:stCondLst>
                                  <p:childTnLst>
                                    <p:set>
                                      <p:cBhvr>
                                        <p:cTn id="88" dur="1" fill="hold">
                                          <p:stCondLst>
                                            <p:cond delay="0"/>
                                          </p:stCondLst>
                                        </p:cTn>
                                        <p:tgtEl>
                                          <p:spTgt spid="279"/>
                                        </p:tgtEl>
                                        <p:attrNameLst>
                                          <p:attrName>style.visibility</p:attrName>
                                        </p:attrNameLst>
                                      </p:cBhvr>
                                      <p:to>
                                        <p:strVal val="visible"/>
                                      </p:to>
                                    </p:set>
                                    <p:animEffect transition="in" filter="fade">
                                      <p:cBhvr>
                                        <p:cTn id="89" dur="1000"/>
                                        <p:tgtEl>
                                          <p:spTgt spid="279"/>
                                        </p:tgtEl>
                                      </p:cBhvr>
                                    </p:animEffect>
                                  </p:childTnLst>
                                </p:cTn>
                              </p:par>
                              <p:par>
                                <p:cTn id="90" presetID="10" presetClass="entr" presetSubtype="0" fill="hold" nodeType="withEffect">
                                  <p:stCondLst>
                                    <p:cond delay="0"/>
                                  </p:stCondLst>
                                  <p:childTnLst>
                                    <p:set>
                                      <p:cBhvr>
                                        <p:cTn id="91" dur="1" fill="hold">
                                          <p:stCondLst>
                                            <p:cond delay="0"/>
                                          </p:stCondLst>
                                        </p:cTn>
                                        <p:tgtEl>
                                          <p:spTgt spid="280"/>
                                        </p:tgtEl>
                                        <p:attrNameLst>
                                          <p:attrName>style.visibility</p:attrName>
                                        </p:attrNameLst>
                                      </p:cBhvr>
                                      <p:to>
                                        <p:strVal val="visible"/>
                                      </p:to>
                                    </p:set>
                                    <p:animEffect transition="in" filter="fade">
                                      <p:cBhvr>
                                        <p:cTn id="92" dur="1000"/>
                                        <p:tgtEl>
                                          <p:spTgt spid="280"/>
                                        </p:tgtEl>
                                      </p:cBhvr>
                                    </p:animEffect>
                                  </p:childTnLst>
                                </p:cTn>
                              </p:par>
                              <p:par>
                                <p:cTn id="93" presetID="10" presetClass="entr" presetSubtype="0" fill="hold" nodeType="withEffect">
                                  <p:stCondLst>
                                    <p:cond delay="0"/>
                                  </p:stCondLst>
                                  <p:childTnLst>
                                    <p:set>
                                      <p:cBhvr>
                                        <p:cTn id="94" dur="1" fill="hold">
                                          <p:stCondLst>
                                            <p:cond delay="0"/>
                                          </p:stCondLst>
                                        </p:cTn>
                                        <p:tgtEl>
                                          <p:spTgt spid="267"/>
                                        </p:tgtEl>
                                        <p:attrNameLst>
                                          <p:attrName>style.visibility</p:attrName>
                                        </p:attrNameLst>
                                      </p:cBhvr>
                                      <p:to>
                                        <p:strVal val="visible"/>
                                      </p:to>
                                    </p:set>
                                    <p:animEffect transition="in" filter="fade">
                                      <p:cBhvr>
                                        <p:cTn id="95" dur="1000"/>
                                        <p:tgtEl>
                                          <p:spTgt spid="267"/>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75"/>
                                        </p:tgtEl>
                                        <p:attrNameLst>
                                          <p:attrName>style.visibility</p:attrName>
                                        </p:attrNameLst>
                                      </p:cBhvr>
                                      <p:to>
                                        <p:strVal val="visible"/>
                                      </p:to>
                                    </p:set>
                                    <p:animEffect transition="in" filter="fade">
                                      <p:cBhvr>
                                        <p:cTn id="100" dur="1000"/>
                                        <p:tgtEl>
                                          <p:spTgt spid="275"/>
                                        </p:tgtEl>
                                      </p:cBhvr>
                                    </p:animEffect>
                                  </p:childTnLst>
                                </p:cTn>
                              </p:par>
                              <p:par>
                                <p:cTn id="101" presetID="10" presetClass="entr" presetSubtype="0" fill="hold" nodeType="withEffect">
                                  <p:stCondLst>
                                    <p:cond delay="0"/>
                                  </p:stCondLst>
                                  <p:childTnLst>
                                    <p:set>
                                      <p:cBhvr>
                                        <p:cTn id="102" dur="1" fill="hold">
                                          <p:stCondLst>
                                            <p:cond delay="0"/>
                                          </p:stCondLst>
                                        </p:cTn>
                                        <p:tgtEl>
                                          <p:spTgt spid="276"/>
                                        </p:tgtEl>
                                        <p:attrNameLst>
                                          <p:attrName>style.visibility</p:attrName>
                                        </p:attrNameLst>
                                      </p:cBhvr>
                                      <p:to>
                                        <p:strVal val="visible"/>
                                      </p:to>
                                    </p:set>
                                    <p:animEffect transition="in" filter="fade">
                                      <p:cBhvr>
                                        <p:cTn id="103" dur="1000"/>
                                        <p:tgtEl>
                                          <p:spTgt spid="276"/>
                                        </p:tgtEl>
                                      </p:cBhvr>
                                    </p:animEffect>
                                  </p:childTnLst>
                                </p:cTn>
                              </p:par>
                              <p:par>
                                <p:cTn id="104" presetID="10" presetClass="entr" presetSubtype="0" fill="hold" nodeType="withEffect">
                                  <p:stCondLst>
                                    <p:cond delay="0"/>
                                  </p:stCondLst>
                                  <p:childTnLst>
                                    <p:set>
                                      <p:cBhvr>
                                        <p:cTn id="105" dur="1" fill="hold">
                                          <p:stCondLst>
                                            <p:cond delay="0"/>
                                          </p:stCondLst>
                                        </p:cTn>
                                        <p:tgtEl>
                                          <p:spTgt spid="277"/>
                                        </p:tgtEl>
                                        <p:attrNameLst>
                                          <p:attrName>style.visibility</p:attrName>
                                        </p:attrNameLst>
                                      </p:cBhvr>
                                      <p:to>
                                        <p:strVal val="visible"/>
                                      </p:to>
                                    </p:set>
                                    <p:animEffect transition="in" filter="fade">
                                      <p:cBhvr>
                                        <p:cTn id="106" dur="1000"/>
                                        <p:tgtEl>
                                          <p:spTgt spid="277"/>
                                        </p:tgtEl>
                                      </p:cBhvr>
                                    </p:animEffect>
                                  </p:childTnLst>
                                </p:cTn>
                              </p:par>
                              <p:par>
                                <p:cTn id="107" presetID="10" presetClass="entr" presetSubtype="0" fill="hold" nodeType="withEffect">
                                  <p:stCondLst>
                                    <p:cond delay="0"/>
                                  </p:stCondLst>
                                  <p:childTnLst>
                                    <p:set>
                                      <p:cBhvr>
                                        <p:cTn id="108" dur="1" fill="hold">
                                          <p:stCondLst>
                                            <p:cond delay="0"/>
                                          </p:stCondLst>
                                        </p:cTn>
                                        <p:tgtEl>
                                          <p:spTgt spid="268"/>
                                        </p:tgtEl>
                                        <p:attrNameLst>
                                          <p:attrName>style.visibility</p:attrName>
                                        </p:attrNameLst>
                                      </p:cBhvr>
                                      <p:to>
                                        <p:strVal val="visible"/>
                                      </p:to>
                                    </p:set>
                                    <p:animEffect transition="in" filter="fade">
                                      <p:cBhvr>
                                        <p:cTn id="109" dur="1000"/>
                                        <p:tgtEl>
                                          <p:spTgt spid="268"/>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286"/>
                                        </p:tgtEl>
                                        <p:attrNameLst>
                                          <p:attrName>style.visibility</p:attrName>
                                        </p:attrNameLst>
                                      </p:cBhvr>
                                      <p:to>
                                        <p:strVal val="visible"/>
                                      </p:to>
                                    </p:set>
                                    <p:animEffect transition="in" filter="fade">
                                      <p:cBhvr>
                                        <p:cTn id="114" dur="1000"/>
                                        <p:tgtEl>
                                          <p:spTgt spid="286"/>
                                        </p:tgtEl>
                                      </p:cBhvr>
                                    </p:animEffect>
                                  </p:childTnLst>
                                </p:cTn>
                              </p:par>
                              <p:par>
                                <p:cTn id="115" presetID="10" presetClass="entr" presetSubtype="0" fill="hold" nodeType="withEffect">
                                  <p:stCondLst>
                                    <p:cond delay="0"/>
                                  </p:stCondLst>
                                  <p:childTnLst>
                                    <p:set>
                                      <p:cBhvr>
                                        <p:cTn id="116" dur="1" fill="hold">
                                          <p:stCondLst>
                                            <p:cond delay="0"/>
                                          </p:stCondLst>
                                        </p:cTn>
                                        <p:tgtEl>
                                          <p:spTgt spid="262"/>
                                        </p:tgtEl>
                                        <p:attrNameLst>
                                          <p:attrName>style.visibility</p:attrName>
                                        </p:attrNameLst>
                                      </p:cBhvr>
                                      <p:to>
                                        <p:strVal val="visible"/>
                                      </p:to>
                                    </p:set>
                                    <p:animEffect transition="in" filter="fade">
                                      <p:cBhvr>
                                        <p:cTn id="117" dur="10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sz="3000"/>
              <a:t>Situación actual vs Situación deseada</a:t>
            </a:r>
          </a:p>
        </p:txBody>
      </p:sp>
      <p:sp>
        <p:nvSpPr>
          <p:cNvPr id="295" name="Shape 295"/>
          <p:cNvSpPr/>
          <p:nvPr/>
        </p:nvSpPr>
        <p:spPr>
          <a:xfrm>
            <a:off x="1586425" y="1063375"/>
            <a:ext cx="871235" cy="935225"/>
          </a:xfrm>
          <a:prstGeom prst="flowChartMultidocument">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96" name="Shape 296"/>
          <p:cNvSpPr/>
          <p:nvPr/>
        </p:nvSpPr>
        <p:spPr>
          <a:xfrm>
            <a:off x="1503175" y="2926275"/>
            <a:ext cx="871235" cy="935225"/>
          </a:xfrm>
          <a:prstGeom prst="flowChartMultidocument">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97" name="Shape 297"/>
          <p:cNvSpPr/>
          <p:nvPr/>
        </p:nvSpPr>
        <p:spPr>
          <a:xfrm>
            <a:off x="2973475" y="1263212"/>
            <a:ext cx="871225" cy="535550"/>
          </a:xfrm>
          <a:prstGeom prst="flowChartProcess">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r>
              <a:rPr lang="en" sz="1100">
                <a:latin typeface="Georgia"/>
                <a:ea typeface="Georgia"/>
                <a:cs typeface="Georgia"/>
                <a:sym typeface="Georgia"/>
              </a:rPr>
              <a:t>Tokenizer</a:t>
            </a:r>
          </a:p>
        </p:txBody>
      </p:sp>
      <p:sp>
        <p:nvSpPr>
          <p:cNvPr id="298" name="Shape 298"/>
          <p:cNvSpPr/>
          <p:nvPr/>
        </p:nvSpPr>
        <p:spPr>
          <a:xfrm>
            <a:off x="4284300" y="1263200"/>
            <a:ext cx="871225" cy="535550"/>
          </a:xfrm>
          <a:prstGeom prst="flowChartProcess">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100">
                <a:latin typeface="Georgia"/>
                <a:ea typeface="Georgia"/>
                <a:cs typeface="Georgia"/>
                <a:sym typeface="Georgia"/>
              </a:rPr>
              <a:t>Stemming</a:t>
            </a:r>
          </a:p>
        </p:txBody>
      </p:sp>
      <p:sp>
        <p:nvSpPr>
          <p:cNvPr id="299" name="Shape 299"/>
          <p:cNvSpPr/>
          <p:nvPr/>
        </p:nvSpPr>
        <p:spPr>
          <a:xfrm>
            <a:off x="5275250" y="1479100"/>
            <a:ext cx="119999" cy="103800"/>
          </a:xfrm>
          <a:prstGeom prst="ellipse">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0" name="Shape 300"/>
          <p:cNvSpPr/>
          <p:nvPr/>
        </p:nvSpPr>
        <p:spPr>
          <a:xfrm>
            <a:off x="5460050" y="1479100"/>
            <a:ext cx="119999" cy="103800"/>
          </a:xfrm>
          <a:prstGeom prst="ellipse">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1" name="Shape 301"/>
          <p:cNvSpPr/>
          <p:nvPr/>
        </p:nvSpPr>
        <p:spPr>
          <a:xfrm>
            <a:off x="5644850" y="1479100"/>
            <a:ext cx="119999" cy="103800"/>
          </a:xfrm>
          <a:prstGeom prst="ellipse">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2" name="Shape 302"/>
          <p:cNvSpPr/>
          <p:nvPr/>
        </p:nvSpPr>
        <p:spPr>
          <a:xfrm>
            <a:off x="2514951" y="1359075"/>
            <a:ext cx="402600" cy="343800"/>
          </a:xfrm>
          <a:prstGeom prst="rightArrow">
            <a:avLst>
              <a:gd name="adj1" fmla="val 50000"/>
              <a:gd name="adj2" fmla="val 50000"/>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3" name="Shape 303"/>
          <p:cNvSpPr/>
          <p:nvPr/>
        </p:nvSpPr>
        <p:spPr>
          <a:xfrm>
            <a:off x="3900687" y="1359075"/>
            <a:ext cx="327600" cy="343800"/>
          </a:xfrm>
          <a:prstGeom prst="rightArrow">
            <a:avLst>
              <a:gd name="adj1" fmla="val 50000"/>
              <a:gd name="adj2" fmla="val 50000"/>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4" name="Shape 304"/>
          <p:cNvSpPr/>
          <p:nvPr/>
        </p:nvSpPr>
        <p:spPr>
          <a:xfrm>
            <a:off x="6958287" y="1359100"/>
            <a:ext cx="327600" cy="343800"/>
          </a:xfrm>
          <a:prstGeom prst="rightArrow">
            <a:avLst>
              <a:gd name="adj1" fmla="val 50000"/>
              <a:gd name="adj2" fmla="val 50000"/>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5" name="Shape 305"/>
          <p:cNvSpPr/>
          <p:nvPr/>
        </p:nvSpPr>
        <p:spPr>
          <a:xfrm>
            <a:off x="7422525" y="1063375"/>
            <a:ext cx="871235" cy="935225"/>
          </a:xfrm>
          <a:prstGeom prst="flowChartMultidocument">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6" name="Shape 306"/>
          <p:cNvSpPr/>
          <p:nvPr/>
        </p:nvSpPr>
        <p:spPr>
          <a:xfrm>
            <a:off x="4589450" y="3857462"/>
            <a:ext cx="119999" cy="103800"/>
          </a:xfrm>
          <a:prstGeom prst="ellipse">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7" name="Shape 307"/>
          <p:cNvSpPr/>
          <p:nvPr/>
        </p:nvSpPr>
        <p:spPr>
          <a:xfrm>
            <a:off x="4589450" y="4012237"/>
            <a:ext cx="119999" cy="103800"/>
          </a:xfrm>
          <a:prstGeom prst="ellipse">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8" name="Shape 308"/>
          <p:cNvSpPr/>
          <p:nvPr/>
        </p:nvSpPr>
        <p:spPr>
          <a:xfrm>
            <a:off x="4589437" y="4167000"/>
            <a:ext cx="119999" cy="103800"/>
          </a:xfrm>
          <a:prstGeom prst="ellipse">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9" name="Shape 309"/>
          <p:cNvSpPr/>
          <p:nvPr/>
        </p:nvSpPr>
        <p:spPr>
          <a:xfrm>
            <a:off x="5932600" y="1263200"/>
            <a:ext cx="934125" cy="535550"/>
          </a:xfrm>
          <a:prstGeom prst="flowChartProcess">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latin typeface="Georgia"/>
                <a:ea typeface="Georgia"/>
                <a:cs typeface="Georgia"/>
                <a:sym typeface="Georgia"/>
              </a:rPr>
              <a:t>NER</a:t>
            </a:r>
          </a:p>
        </p:txBody>
      </p:sp>
      <p:sp>
        <p:nvSpPr>
          <p:cNvPr id="310" name="Shape 310"/>
          <p:cNvSpPr/>
          <p:nvPr/>
        </p:nvSpPr>
        <p:spPr>
          <a:xfrm>
            <a:off x="7422525" y="2926275"/>
            <a:ext cx="871235" cy="935225"/>
          </a:xfrm>
          <a:prstGeom prst="flowChartMultidocument">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11" name="Shape 311"/>
          <p:cNvSpPr/>
          <p:nvPr/>
        </p:nvSpPr>
        <p:spPr>
          <a:xfrm>
            <a:off x="2439950" y="2411750"/>
            <a:ext cx="402600" cy="2514300"/>
          </a:xfrm>
          <a:prstGeom prst="rightArrow">
            <a:avLst>
              <a:gd name="adj1" fmla="val 50000"/>
              <a:gd name="adj2" fmla="val 50000"/>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12" name="Shape 312"/>
          <p:cNvSpPr txBox="1"/>
          <p:nvPr/>
        </p:nvSpPr>
        <p:spPr>
          <a:xfrm>
            <a:off x="695875" y="1310375"/>
            <a:ext cx="807300" cy="457200"/>
          </a:xfrm>
          <a:prstGeom prst="rect">
            <a:avLst/>
          </a:prstGeom>
          <a:noFill/>
          <a:ln>
            <a:noFill/>
          </a:ln>
        </p:spPr>
        <p:txBody>
          <a:bodyPr lIns="91425" tIns="91425" rIns="91425" bIns="91425" anchor="t" anchorCtr="0">
            <a:noAutofit/>
          </a:bodyPr>
          <a:lstStyle/>
          <a:p>
            <a:pPr algn="l">
              <a:spcBef>
                <a:spcPts val="0"/>
              </a:spcBef>
              <a:buNone/>
            </a:pPr>
            <a:r>
              <a:rPr lang="en" sz="1800">
                <a:latin typeface="Georgia"/>
                <a:ea typeface="Georgia"/>
                <a:cs typeface="Georgia"/>
                <a:sym typeface="Georgia"/>
              </a:rPr>
              <a:t>As is</a:t>
            </a:r>
          </a:p>
        </p:txBody>
      </p:sp>
      <p:sp>
        <p:nvSpPr>
          <p:cNvPr id="313" name="Shape 313"/>
          <p:cNvSpPr txBox="1"/>
          <p:nvPr/>
        </p:nvSpPr>
        <p:spPr>
          <a:xfrm>
            <a:off x="695875" y="3230000"/>
            <a:ext cx="807300" cy="457200"/>
          </a:xfrm>
          <a:prstGeom prst="rect">
            <a:avLst/>
          </a:prstGeom>
          <a:noFill/>
          <a:ln>
            <a:noFill/>
          </a:ln>
        </p:spPr>
        <p:txBody>
          <a:bodyPr lIns="91425" tIns="91425" rIns="91425" bIns="91425" anchor="t" anchorCtr="0">
            <a:noAutofit/>
          </a:bodyPr>
          <a:lstStyle/>
          <a:p>
            <a:pPr lvl="0" algn="l" rtl="0">
              <a:spcBef>
                <a:spcPts val="0"/>
              </a:spcBef>
              <a:buNone/>
            </a:pPr>
            <a:r>
              <a:rPr lang="en" sz="1800">
                <a:latin typeface="Georgia"/>
                <a:ea typeface="Georgia"/>
                <a:cs typeface="Georgia"/>
                <a:sym typeface="Georgia"/>
              </a:rPr>
              <a:t>To be</a:t>
            </a:r>
          </a:p>
        </p:txBody>
      </p:sp>
      <p:sp>
        <p:nvSpPr>
          <p:cNvPr id="314" name="Shape 314"/>
          <p:cNvSpPr/>
          <p:nvPr/>
        </p:nvSpPr>
        <p:spPr>
          <a:xfrm>
            <a:off x="2906900" y="2394762"/>
            <a:ext cx="871225" cy="535550"/>
          </a:xfrm>
          <a:prstGeom prst="flowChartProcess">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100">
                <a:solidFill>
                  <a:schemeClr val="dk1"/>
                </a:solidFill>
                <a:latin typeface="Georgia"/>
                <a:ea typeface="Georgia"/>
                <a:cs typeface="Georgia"/>
                <a:sym typeface="Georgia"/>
              </a:rPr>
              <a:t>Tokenizer</a:t>
            </a:r>
          </a:p>
        </p:txBody>
      </p:sp>
      <p:sp>
        <p:nvSpPr>
          <p:cNvPr id="315" name="Shape 315"/>
          <p:cNvSpPr/>
          <p:nvPr/>
        </p:nvSpPr>
        <p:spPr>
          <a:xfrm>
            <a:off x="4217725" y="2394750"/>
            <a:ext cx="871225" cy="535550"/>
          </a:xfrm>
          <a:prstGeom prst="flowChartProcess">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100">
                <a:solidFill>
                  <a:schemeClr val="dk1"/>
                </a:solidFill>
                <a:latin typeface="Georgia"/>
                <a:ea typeface="Georgia"/>
                <a:cs typeface="Georgia"/>
                <a:sym typeface="Georgia"/>
              </a:rPr>
              <a:t>Stemming</a:t>
            </a:r>
          </a:p>
        </p:txBody>
      </p:sp>
      <p:sp>
        <p:nvSpPr>
          <p:cNvPr id="316" name="Shape 316"/>
          <p:cNvSpPr/>
          <p:nvPr/>
        </p:nvSpPr>
        <p:spPr>
          <a:xfrm>
            <a:off x="5208675" y="2610650"/>
            <a:ext cx="119999" cy="103800"/>
          </a:xfrm>
          <a:prstGeom prst="ellipse">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17" name="Shape 317"/>
          <p:cNvSpPr/>
          <p:nvPr/>
        </p:nvSpPr>
        <p:spPr>
          <a:xfrm>
            <a:off x="5393475" y="2610650"/>
            <a:ext cx="119999" cy="103800"/>
          </a:xfrm>
          <a:prstGeom prst="ellipse">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18" name="Shape 318"/>
          <p:cNvSpPr/>
          <p:nvPr/>
        </p:nvSpPr>
        <p:spPr>
          <a:xfrm>
            <a:off x="5578275" y="2610650"/>
            <a:ext cx="119999" cy="103800"/>
          </a:xfrm>
          <a:prstGeom prst="ellipse">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19" name="Shape 319"/>
          <p:cNvSpPr/>
          <p:nvPr/>
        </p:nvSpPr>
        <p:spPr>
          <a:xfrm>
            <a:off x="3834112" y="2490625"/>
            <a:ext cx="327600" cy="343800"/>
          </a:xfrm>
          <a:prstGeom prst="rightArrow">
            <a:avLst>
              <a:gd name="adj1" fmla="val 50000"/>
              <a:gd name="adj2" fmla="val 50000"/>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20" name="Shape 320"/>
          <p:cNvSpPr/>
          <p:nvPr/>
        </p:nvSpPr>
        <p:spPr>
          <a:xfrm>
            <a:off x="5866025" y="2394750"/>
            <a:ext cx="934125" cy="535550"/>
          </a:xfrm>
          <a:prstGeom prst="flowChartProcess">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latin typeface="Georgia"/>
                <a:ea typeface="Georgia"/>
                <a:cs typeface="Georgia"/>
                <a:sym typeface="Georgia"/>
              </a:rPr>
              <a:t>NER</a:t>
            </a:r>
          </a:p>
        </p:txBody>
      </p:sp>
      <p:sp>
        <p:nvSpPr>
          <p:cNvPr id="321" name="Shape 321"/>
          <p:cNvSpPr/>
          <p:nvPr/>
        </p:nvSpPr>
        <p:spPr>
          <a:xfrm>
            <a:off x="2906900" y="3126125"/>
            <a:ext cx="871225" cy="535550"/>
          </a:xfrm>
          <a:prstGeom prst="flowChartProcess">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100">
                <a:solidFill>
                  <a:schemeClr val="dk1"/>
                </a:solidFill>
                <a:latin typeface="Georgia"/>
                <a:ea typeface="Georgia"/>
                <a:cs typeface="Georgia"/>
                <a:sym typeface="Georgia"/>
              </a:rPr>
              <a:t>Tokenizer</a:t>
            </a:r>
          </a:p>
        </p:txBody>
      </p:sp>
      <p:sp>
        <p:nvSpPr>
          <p:cNvPr id="322" name="Shape 322"/>
          <p:cNvSpPr/>
          <p:nvPr/>
        </p:nvSpPr>
        <p:spPr>
          <a:xfrm>
            <a:off x="4217725" y="3126112"/>
            <a:ext cx="871225" cy="535550"/>
          </a:xfrm>
          <a:prstGeom prst="flowChartProcess">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100">
                <a:solidFill>
                  <a:schemeClr val="dk1"/>
                </a:solidFill>
                <a:latin typeface="Georgia"/>
                <a:ea typeface="Georgia"/>
                <a:cs typeface="Georgia"/>
                <a:sym typeface="Georgia"/>
              </a:rPr>
              <a:t>Stemming</a:t>
            </a:r>
          </a:p>
        </p:txBody>
      </p:sp>
      <p:sp>
        <p:nvSpPr>
          <p:cNvPr id="323" name="Shape 323"/>
          <p:cNvSpPr/>
          <p:nvPr/>
        </p:nvSpPr>
        <p:spPr>
          <a:xfrm>
            <a:off x="5208675" y="3342012"/>
            <a:ext cx="119999" cy="103800"/>
          </a:xfrm>
          <a:prstGeom prst="ellipse">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24" name="Shape 324"/>
          <p:cNvSpPr/>
          <p:nvPr/>
        </p:nvSpPr>
        <p:spPr>
          <a:xfrm>
            <a:off x="5393475" y="3342012"/>
            <a:ext cx="119999" cy="103800"/>
          </a:xfrm>
          <a:prstGeom prst="ellipse">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25" name="Shape 325"/>
          <p:cNvSpPr/>
          <p:nvPr/>
        </p:nvSpPr>
        <p:spPr>
          <a:xfrm>
            <a:off x="5578275" y="3342012"/>
            <a:ext cx="119999" cy="103800"/>
          </a:xfrm>
          <a:prstGeom prst="ellipse">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26" name="Shape 326"/>
          <p:cNvSpPr/>
          <p:nvPr/>
        </p:nvSpPr>
        <p:spPr>
          <a:xfrm>
            <a:off x="3834112" y="3221987"/>
            <a:ext cx="327600" cy="343800"/>
          </a:xfrm>
          <a:prstGeom prst="rightArrow">
            <a:avLst>
              <a:gd name="adj1" fmla="val 50000"/>
              <a:gd name="adj2" fmla="val 50000"/>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27" name="Shape 327"/>
          <p:cNvSpPr/>
          <p:nvPr/>
        </p:nvSpPr>
        <p:spPr>
          <a:xfrm>
            <a:off x="5866025" y="3126112"/>
            <a:ext cx="934125" cy="535550"/>
          </a:xfrm>
          <a:prstGeom prst="flowChartProcess">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latin typeface="Georgia"/>
                <a:ea typeface="Georgia"/>
                <a:cs typeface="Georgia"/>
                <a:sym typeface="Georgia"/>
              </a:rPr>
              <a:t>NER</a:t>
            </a:r>
          </a:p>
        </p:txBody>
      </p:sp>
      <p:sp>
        <p:nvSpPr>
          <p:cNvPr id="328" name="Shape 328"/>
          <p:cNvSpPr/>
          <p:nvPr/>
        </p:nvSpPr>
        <p:spPr>
          <a:xfrm>
            <a:off x="2906900" y="4390637"/>
            <a:ext cx="871225" cy="535550"/>
          </a:xfrm>
          <a:prstGeom prst="flowChartProcess">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100">
                <a:solidFill>
                  <a:schemeClr val="dk1"/>
                </a:solidFill>
                <a:latin typeface="Georgia"/>
                <a:ea typeface="Georgia"/>
                <a:cs typeface="Georgia"/>
                <a:sym typeface="Georgia"/>
              </a:rPr>
              <a:t>Tokenizer</a:t>
            </a:r>
          </a:p>
        </p:txBody>
      </p:sp>
      <p:sp>
        <p:nvSpPr>
          <p:cNvPr id="329" name="Shape 329"/>
          <p:cNvSpPr/>
          <p:nvPr/>
        </p:nvSpPr>
        <p:spPr>
          <a:xfrm>
            <a:off x="4217725" y="4390625"/>
            <a:ext cx="871225" cy="535550"/>
          </a:xfrm>
          <a:prstGeom prst="flowChartProcess">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100">
                <a:solidFill>
                  <a:schemeClr val="dk1"/>
                </a:solidFill>
                <a:latin typeface="Georgia"/>
                <a:ea typeface="Georgia"/>
                <a:cs typeface="Georgia"/>
                <a:sym typeface="Georgia"/>
              </a:rPr>
              <a:t>Stemming</a:t>
            </a:r>
          </a:p>
        </p:txBody>
      </p:sp>
      <p:sp>
        <p:nvSpPr>
          <p:cNvPr id="330" name="Shape 330"/>
          <p:cNvSpPr/>
          <p:nvPr/>
        </p:nvSpPr>
        <p:spPr>
          <a:xfrm>
            <a:off x="5208675" y="4606525"/>
            <a:ext cx="119999" cy="103800"/>
          </a:xfrm>
          <a:prstGeom prst="ellipse">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31" name="Shape 331"/>
          <p:cNvSpPr/>
          <p:nvPr/>
        </p:nvSpPr>
        <p:spPr>
          <a:xfrm>
            <a:off x="5393475" y="4606525"/>
            <a:ext cx="119999" cy="103800"/>
          </a:xfrm>
          <a:prstGeom prst="ellipse">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32" name="Shape 332"/>
          <p:cNvSpPr/>
          <p:nvPr/>
        </p:nvSpPr>
        <p:spPr>
          <a:xfrm>
            <a:off x="5578275" y="4606525"/>
            <a:ext cx="119999" cy="103800"/>
          </a:xfrm>
          <a:prstGeom prst="ellipse">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33" name="Shape 333"/>
          <p:cNvSpPr/>
          <p:nvPr/>
        </p:nvSpPr>
        <p:spPr>
          <a:xfrm>
            <a:off x="3834112" y="4486500"/>
            <a:ext cx="327600" cy="343800"/>
          </a:xfrm>
          <a:prstGeom prst="rightArrow">
            <a:avLst>
              <a:gd name="adj1" fmla="val 50000"/>
              <a:gd name="adj2" fmla="val 50000"/>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34" name="Shape 334"/>
          <p:cNvSpPr/>
          <p:nvPr/>
        </p:nvSpPr>
        <p:spPr>
          <a:xfrm>
            <a:off x="5866025" y="4390625"/>
            <a:ext cx="934125" cy="535550"/>
          </a:xfrm>
          <a:prstGeom prst="flowChartProcess">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latin typeface="Georgia"/>
                <a:ea typeface="Georgia"/>
                <a:cs typeface="Georgia"/>
                <a:sym typeface="Georgia"/>
              </a:rPr>
              <a:t>NER</a:t>
            </a:r>
          </a:p>
        </p:txBody>
      </p:sp>
      <p:sp>
        <p:nvSpPr>
          <p:cNvPr id="335" name="Shape 335"/>
          <p:cNvSpPr/>
          <p:nvPr/>
        </p:nvSpPr>
        <p:spPr>
          <a:xfrm>
            <a:off x="6958300" y="2394750"/>
            <a:ext cx="327600" cy="2435700"/>
          </a:xfrm>
          <a:prstGeom prst="rightArrow">
            <a:avLst>
              <a:gd name="adj1" fmla="val 50000"/>
              <a:gd name="adj2" fmla="val 59336"/>
            </a:avLst>
          </a:prstGeom>
          <a:solidFill>
            <a:srgbClr val="F3F3F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36" name="Shape 336"/>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2</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000"/>
                                        <p:tgtEl>
                                          <p:spTgt spid="2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2"/>
                                        </p:tgtEl>
                                        <p:attrNameLst>
                                          <p:attrName>style.visibility</p:attrName>
                                        </p:attrNameLst>
                                      </p:cBhvr>
                                      <p:to>
                                        <p:strVal val="visible"/>
                                      </p:to>
                                    </p:set>
                                    <p:animEffect transition="in" filter="fade">
                                      <p:cBhvr>
                                        <p:cTn id="12" dur="1000"/>
                                        <p:tgtEl>
                                          <p:spTgt spid="302"/>
                                        </p:tgtEl>
                                      </p:cBhvr>
                                    </p:animEffect>
                                  </p:childTnLst>
                                </p:cTn>
                              </p:par>
                              <p:par>
                                <p:cTn id="13" presetID="10" presetClass="entr" presetSubtype="0" fill="hold" nodeType="withEffect">
                                  <p:stCondLst>
                                    <p:cond delay="0"/>
                                  </p:stCondLst>
                                  <p:childTnLst>
                                    <p:set>
                                      <p:cBhvr>
                                        <p:cTn id="14" dur="1" fill="hold">
                                          <p:stCondLst>
                                            <p:cond delay="0"/>
                                          </p:stCondLst>
                                        </p:cTn>
                                        <p:tgtEl>
                                          <p:spTgt spid="297"/>
                                        </p:tgtEl>
                                        <p:attrNameLst>
                                          <p:attrName>style.visibility</p:attrName>
                                        </p:attrNameLst>
                                      </p:cBhvr>
                                      <p:to>
                                        <p:strVal val="visible"/>
                                      </p:to>
                                    </p:set>
                                    <p:animEffect transition="in" filter="fade">
                                      <p:cBhvr>
                                        <p:cTn id="15" dur="1000"/>
                                        <p:tgtEl>
                                          <p:spTgt spid="29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3"/>
                                        </p:tgtEl>
                                        <p:attrNameLst>
                                          <p:attrName>style.visibility</p:attrName>
                                        </p:attrNameLst>
                                      </p:cBhvr>
                                      <p:to>
                                        <p:strVal val="visible"/>
                                      </p:to>
                                    </p:set>
                                    <p:animEffect transition="in" filter="fade">
                                      <p:cBhvr>
                                        <p:cTn id="20" dur="1000"/>
                                        <p:tgtEl>
                                          <p:spTgt spid="303"/>
                                        </p:tgtEl>
                                      </p:cBhvr>
                                    </p:animEffect>
                                  </p:childTnLst>
                                </p:cTn>
                              </p:par>
                              <p:par>
                                <p:cTn id="21" presetID="10" presetClass="entr" presetSubtype="0" fill="hold" nodeType="withEffect">
                                  <p:stCondLst>
                                    <p:cond delay="0"/>
                                  </p:stCondLst>
                                  <p:childTnLst>
                                    <p:set>
                                      <p:cBhvr>
                                        <p:cTn id="22" dur="1" fill="hold">
                                          <p:stCondLst>
                                            <p:cond delay="0"/>
                                          </p:stCondLst>
                                        </p:cTn>
                                        <p:tgtEl>
                                          <p:spTgt spid="298"/>
                                        </p:tgtEl>
                                        <p:attrNameLst>
                                          <p:attrName>style.visibility</p:attrName>
                                        </p:attrNameLst>
                                      </p:cBhvr>
                                      <p:to>
                                        <p:strVal val="visible"/>
                                      </p:to>
                                    </p:set>
                                    <p:animEffect transition="in" filter="fade">
                                      <p:cBhvr>
                                        <p:cTn id="23" dur="1000"/>
                                        <p:tgtEl>
                                          <p:spTgt spid="29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99"/>
                                        </p:tgtEl>
                                        <p:attrNameLst>
                                          <p:attrName>style.visibility</p:attrName>
                                        </p:attrNameLst>
                                      </p:cBhvr>
                                      <p:to>
                                        <p:strVal val="visible"/>
                                      </p:to>
                                    </p:set>
                                    <p:animEffect transition="in" filter="fade">
                                      <p:cBhvr>
                                        <p:cTn id="28" dur="1000"/>
                                        <p:tgtEl>
                                          <p:spTgt spid="299"/>
                                        </p:tgtEl>
                                      </p:cBhvr>
                                    </p:animEffect>
                                  </p:childTnLst>
                                </p:cTn>
                              </p:par>
                              <p:par>
                                <p:cTn id="29" presetID="10" presetClass="entr" presetSubtype="0" fill="hold" nodeType="withEffect">
                                  <p:stCondLst>
                                    <p:cond delay="0"/>
                                  </p:stCondLst>
                                  <p:childTnLst>
                                    <p:set>
                                      <p:cBhvr>
                                        <p:cTn id="30" dur="1" fill="hold">
                                          <p:stCondLst>
                                            <p:cond delay="0"/>
                                          </p:stCondLst>
                                        </p:cTn>
                                        <p:tgtEl>
                                          <p:spTgt spid="300"/>
                                        </p:tgtEl>
                                        <p:attrNameLst>
                                          <p:attrName>style.visibility</p:attrName>
                                        </p:attrNameLst>
                                      </p:cBhvr>
                                      <p:to>
                                        <p:strVal val="visible"/>
                                      </p:to>
                                    </p:set>
                                    <p:animEffect transition="in" filter="fade">
                                      <p:cBhvr>
                                        <p:cTn id="31" dur="1000"/>
                                        <p:tgtEl>
                                          <p:spTgt spid="300"/>
                                        </p:tgtEl>
                                      </p:cBhvr>
                                    </p:animEffect>
                                  </p:childTnLst>
                                </p:cTn>
                              </p:par>
                              <p:par>
                                <p:cTn id="32" presetID="10" presetClass="entr" presetSubtype="0" fill="hold" nodeType="withEffect">
                                  <p:stCondLst>
                                    <p:cond delay="0"/>
                                  </p:stCondLst>
                                  <p:childTnLst>
                                    <p:set>
                                      <p:cBhvr>
                                        <p:cTn id="33" dur="1" fill="hold">
                                          <p:stCondLst>
                                            <p:cond delay="0"/>
                                          </p:stCondLst>
                                        </p:cTn>
                                        <p:tgtEl>
                                          <p:spTgt spid="301"/>
                                        </p:tgtEl>
                                        <p:attrNameLst>
                                          <p:attrName>style.visibility</p:attrName>
                                        </p:attrNameLst>
                                      </p:cBhvr>
                                      <p:to>
                                        <p:strVal val="visible"/>
                                      </p:to>
                                    </p:set>
                                    <p:animEffect transition="in" filter="fade">
                                      <p:cBhvr>
                                        <p:cTn id="34" dur="1000"/>
                                        <p:tgtEl>
                                          <p:spTgt spid="301"/>
                                        </p:tgtEl>
                                      </p:cBhvr>
                                    </p:animEffect>
                                  </p:childTnLst>
                                </p:cTn>
                              </p:par>
                              <p:par>
                                <p:cTn id="35" presetID="10" presetClass="entr" presetSubtype="0" fill="hold" nodeType="withEffect">
                                  <p:stCondLst>
                                    <p:cond delay="0"/>
                                  </p:stCondLst>
                                  <p:childTnLst>
                                    <p:set>
                                      <p:cBhvr>
                                        <p:cTn id="36" dur="1" fill="hold">
                                          <p:stCondLst>
                                            <p:cond delay="0"/>
                                          </p:stCondLst>
                                        </p:cTn>
                                        <p:tgtEl>
                                          <p:spTgt spid="309"/>
                                        </p:tgtEl>
                                        <p:attrNameLst>
                                          <p:attrName>style.visibility</p:attrName>
                                        </p:attrNameLst>
                                      </p:cBhvr>
                                      <p:to>
                                        <p:strVal val="visible"/>
                                      </p:to>
                                    </p:set>
                                    <p:animEffect transition="in" filter="fade">
                                      <p:cBhvr>
                                        <p:cTn id="37" dur="1000"/>
                                        <p:tgtEl>
                                          <p:spTgt spid="30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4"/>
                                        </p:tgtEl>
                                        <p:attrNameLst>
                                          <p:attrName>style.visibility</p:attrName>
                                        </p:attrNameLst>
                                      </p:cBhvr>
                                      <p:to>
                                        <p:strVal val="visible"/>
                                      </p:to>
                                    </p:set>
                                    <p:animEffect transition="in" filter="fade">
                                      <p:cBhvr>
                                        <p:cTn id="42" dur="1000"/>
                                        <p:tgtEl>
                                          <p:spTgt spid="304"/>
                                        </p:tgtEl>
                                      </p:cBhvr>
                                    </p:animEffect>
                                  </p:childTnLst>
                                </p:cTn>
                              </p:par>
                              <p:par>
                                <p:cTn id="43" presetID="10" presetClass="entr" presetSubtype="0" fill="hold" nodeType="withEffect">
                                  <p:stCondLst>
                                    <p:cond delay="0"/>
                                  </p:stCondLst>
                                  <p:childTnLst>
                                    <p:set>
                                      <p:cBhvr>
                                        <p:cTn id="44" dur="1" fill="hold">
                                          <p:stCondLst>
                                            <p:cond delay="0"/>
                                          </p:stCondLst>
                                        </p:cTn>
                                        <p:tgtEl>
                                          <p:spTgt spid="305"/>
                                        </p:tgtEl>
                                        <p:attrNameLst>
                                          <p:attrName>style.visibility</p:attrName>
                                        </p:attrNameLst>
                                      </p:cBhvr>
                                      <p:to>
                                        <p:strVal val="visible"/>
                                      </p:to>
                                    </p:set>
                                    <p:animEffect transition="in" filter="fade">
                                      <p:cBhvr>
                                        <p:cTn id="45" dur="1000"/>
                                        <p:tgtEl>
                                          <p:spTgt spid="3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96"/>
                                        </p:tgtEl>
                                        <p:attrNameLst>
                                          <p:attrName>style.visibility</p:attrName>
                                        </p:attrNameLst>
                                      </p:cBhvr>
                                      <p:to>
                                        <p:strVal val="visible"/>
                                      </p:to>
                                    </p:set>
                                    <p:animEffect transition="in" filter="fade">
                                      <p:cBhvr>
                                        <p:cTn id="50" dur="1000"/>
                                        <p:tgtEl>
                                          <p:spTgt spid="29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11"/>
                                        </p:tgtEl>
                                        <p:attrNameLst>
                                          <p:attrName>style.visibility</p:attrName>
                                        </p:attrNameLst>
                                      </p:cBhvr>
                                      <p:to>
                                        <p:strVal val="visible"/>
                                      </p:to>
                                    </p:set>
                                    <p:animEffect transition="in" filter="fade">
                                      <p:cBhvr>
                                        <p:cTn id="55" dur="1000"/>
                                        <p:tgtEl>
                                          <p:spTgt spid="31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14"/>
                                        </p:tgtEl>
                                        <p:attrNameLst>
                                          <p:attrName>style.visibility</p:attrName>
                                        </p:attrNameLst>
                                      </p:cBhvr>
                                      <p:to>
                                        <p:strVal val="visible"/>
                                      </p:to>
                                    </p:set>
                                    <p:animEffect transition="in" filter="fade">
                                      <p:cBhvr>
                                        <p:cTn id="60" dur="1000"/>
                                        <p:tgtEl>
                                          <p:spTgt spid="314"/>
                                        </p:tgtEl>
                                      </p:cBhvr>
                                    </p:animEffect>
                                  </p:childTnLst>
                                </p:cTn>
                              </p:par>
                              <p:par>
                                <p:cTn id="61" presetID="10" presetClass="entr" presetSubtype="0" fill="hold" nodeType="withEffect">
                                  <p:stCondLst>
                                    <p:cond delay="0"/>
                                  </p:stCondLst>
                                  <p:childTnLst>
                                    <p:set>
                                      <p:cBhvr>
                                        <p:cTn id="62" dur="1" fill="hold">
                                          <p:stCondLst>
                                            <p:cond delay="0"/>
                                          </p:stCondLst>
                                        </p:cTn>
                                        <p:tgtEl>
                                          <p:spTgt spid="321"/>
                                        </p:tgtEl>
                                        <p:attrNameLst>
                                          <p:attrName>style.visibility</p:attrName>
                                        </p:attrNameLst>
                                      </p:cBhvr>
                                      <p:to>
                                        <p:strVal val="visible"/>
                                      </p:to>
                                    </p:set>
                                    <p:animEffect transition="in" filter="fade">
                                      <p:cBhvr>
                                        <p:cTn id="63" dur="1000"/>
                                        <p:tgtEl>
                                          <p:spTgt spid="321"/>
                                        </p:tgtEl>
                                      </p:cBhvr>
                                    </p:animEffect>
                                  </p:childTnLst>
                                </p:cTn>
                              </p:par>
                              <p:par>
                                <p:cTn id="64" presetID="10" presetClass="entr" presetSubtype="0" fill="hold" nodeType="withEffect">
                                  <p:stCondLst>
                                    <p:cond delay="0"/>
                                  </p:stCondLst>
                                  <p:childTnLst>
                                    <p:set>
                                      <p:cBhvr>
                                        <p:cTn id="65" dur="1" fill="hold">
                                          <p:stCondLst>
                                            <p:cond delay="0"/>
                                          </p:stCondLst>
                                        </p:cTn>
                                        <p:tgtEl>
                                          <p:spTgt spid="328"/>
                                        </p:tgtEl>
                                        <p:attrNameLst>
                                          <p:attrName>style.visibility</p:attrName>
                                        </p:attrNameLst>
                                      </p:cBhvr>
                                      <p:to>
                                        <p:strVal val="visible"/>
                                      </p:to>
                                    </p:set>
                                    <p:animEffect transition="in" filter="fade">
                                      <p:cBhvr>
                                        <p:cTn id="66" dur="1000"/>
                                        <p:tgtEl>
                                          <p:spTgt spid="32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06"/>
                                        </p:tgtEl>
                                        <p:attrNameLst>
                                          <p:attrName>style.visibility</p:attrName>
                                        </p:attrNameLst>
                                      </p:cBhvr>
                                      <p:to>
                                        <p:strVal val="visible"/>
                                      </p:to>
                                    </p:set>
                                    <p:animEffect transition="in" filter="fade">
                                      <p:cBhvr>
                                        <p:cTn id="71" dur="1000"/>
                                        <p:tgtEl>
                                          <p:spTgt spid="306"/>
                                        </p:tgtEl>
                                      </p:cBhvr>
                                    </p:animEffect>
                                  </p:childTnLst>
                                </p:cTn>
                              </p:par>
                              <p:par>
                                <p:cTn id="72" presetID="10" presetClass="entr" presetSubtype="0" fill="hold" nodeType="withEffect">
                                  <p:stCondLst>
                                    <p:cond delay="0"/>
                                  </p:stCondLst>
                                  <p:childTnLst>
                                    <p:set>
                                      <p:cBhvr>
                                        <p:cTn id="73" dur="1" fill="hold">
                                          <p:stCondLst>
                                            <p:cond delay="0"/>
                                          </p:stCondLst>
                                        </p:cTn>
                                        <p:tgtEl>
                                          <p:spTgt spid="307"/>
                                        </p:tgtEl>
                                        <p:attrNameLst>
                                          <p:attrName>style.visibility</p:attrName>
                                        </p:attrNameLst>
                                      </p:cBhvr>
                                      <p:to>
                                        <p:strVal val="visible"/>
                                      </p:to>
                                    </p:set>
                                    <p:animEffect transition="in" filter="fade">
                                      <p:cBhvr>
                                        <p:cTn id="74" dur="1000"/>
                                        <p:tgtEl>
                                          <p:spTgt spid="307"/>
                                        </p:tgtEl>
                                      </p:cBhvr>
                                    </p:animEffect>
                                  </p:childTnLst>
                                </p:cTn>
                              </p:par>
                              <p:par>
                                <p:cTn id="75" presetID="10" presetClass="entr" presetSubtype="0" fill="hold" nodeType="withEffect">
                                  <p:stCondLst>
                                    <p:cond delay="0"/>
                                  </p:stCondLst>
                                  <p:childTnLst>
                                    <p:set>
                                      <p:cBhvr>
                                        <p:cTn id="76" dur="1" fill="hold">
                                          <p:stCondLst>
                                            <p:cond delay="0"/>
                                          </p:stCondLst>
                                        </p:cTn>
                                        <p:tgtEl>
                                          <p:spTgt spid="308"/>
                                        </p:tgtEl>
                                        <p:attrNameLst>
                                          <p:attrName>style.visibility</p:attrName>
                                        </p:attrNameLst>
                                      </p:cBhvr>
                                      <p:to>
                                        <p:strVal val="visible"/>
                                      </p:to>
                                    </p:set>
                                    <p:animEffect transition="in" filter="fade">
                                      <p:cBhvr>
                                        <p:cTn id="77" dur="1000"/>
                                        <p:tgtEl>
                                          <p:spTgt spid="308"/>
                                        </p:tgtEl>
                                      </p:cBhvr>
                                    </p:animEffect>
                                  </p:childTnLst>
                                </p:cTn>
                              </p:par>
                              <p:par>
                                <p:cTn id="78" presetID="10" presetClass="entr" presetSubtype="0" fill="hold" nodeType="withEffect">
                                  <p:stCondLst>
                                    <p:cond delay="0"/>
                                  </p:stCondLst>
                                  <p:childTnLst>
                                    <p:set>
                                      <p:cBhvr>
                                        <p:cTn id="79" dur="1" fill="hold">
                                          <p:stCondLst>
                                            <p:cond delay="0"/>
                                          </p:stCondLst>
                                        </p:cTn>
                                        <p:tgtEl>
                                          <p:spTgt spid="315"/>
                                        </p:tgtEl>
                                        <p:attrNameLst>
                                          <p:attrName>style.visibility</p:attrName>
                                        </p:attrNameLst>
                                      </p:cBhvr>
                                      <p:to>
                                        <p:strVal val="visible"/>
                                      </p:to>
                                    </p:set>
                                    <p:animEffect transition="in" filter="fade">
                                      <p:cBhvr>
                                        <p:cTn id="80" dur="1000"/>
                                        <p:tgtEl>
                                          <p:spTgt spid="315"/>
                                        </p:tgtEl>
                                      </p:cBhvr>
                                    </p:animEffect>
                                  </p:childTnLst>
                                </p:cTn>
                              </p:par>
                              <p:par>
                                <p:cTn id="81" presetID="10" presetClass="entr" presetSubtype="0" fill="hold" nodeType="withEffect">
                                  <p:stCondLst>
                                    <p:cond delay="0"/>
                                  </p:stCondLst>
                                  <p:childTnLst>
                                    <p:set>
                                      <p:cBhvr>
                                        <p:cTn id="82" dur="1" fill="hold">
                                          <p:stCondLst>
                                            <p:cond delay="0"/>
                                          </p:stCondLst>
                                        </p:cTn>
                                        <p:tgtEl>
                                          <p:spTgt spid="319"/>
                                        </p:tgtEl>
                                        <p:attrNameLst>
                                          <p:attrName>style.visibility</p:attrName>
                                        </p:attrNameLst>
                                      </p:cBhvr>
                                      <p:to>
                                        <p:strVal val="visible"/>
                                      </p:to>
                                    </p:set>
                                    <p:animEffect transition="in" filter="fade">
                                      <p:cBhvr>
                                        <p:cTn id="83" dur="1000"/>
                                        <p:tgtEl>
                                          <p:spTgt spid="319"/>
                                        </p:tgtEl>
                                      </p:cBhvr>
                                    </p:animEffect>
                                  </p:childTnLst>
                                </p:cTn>
                              </p:par>
                              <p:par>
                                <p:cTn id="84" presetID="10" presetClass="entr" presetSubtype="0" fill="hold" nodeType="withEffect">
                                  <p:stCondLst>
                                    <p:cond delay="0"/>
                                  </p:stCondLst>
                                  <p:childTnLst>
                                    <p:set>
                                      <p:cBhvr>
                                        <p:cTn id="85" dur="1" fill="hold">
                                          <p:stCondLst>
                                            <p:cond delay="0"/>
                                          </p:stCondLst>
                                        </p:cTn>
                                        <p:tgtEl>
                                          <p:spTgt spid="322"/>
                                        </p:tgtEl>
                                        <p:attrNameLst>
                                          <p:attrName>style.visibility</p:attrName>
                                        </p:attrNameLst>
                                      </p:cBhvr>
                                      <p:to>
                                        <p:strVal val="visible"/>
                                      </p:to>
                                    </p:set>
                                    <p:animEffect transition="in" filter="fade">
                                      <p:cBhvr>
                                        <p:cTn id="86" dur="1000"/>
                                        <p:tgtEl>
                                          <p:spTgt spid="322"/>
                                        </p:tgtEl>
                                      </p:cBhvr>
                                    </p:animEffect>
                                  </p:childTnLst>
                                </p:cTn>
                              </p:par>
                              <p:par>
                                <p:cTn id="87" presetID="10" presetClass="entr" presetSubtype="0" fill="hold" nodeType="withEffect">
                                  <p:stCondLst>
                                    <p:cond delay="0"/>
                                  </p:stCondLst>
                                  <p:childTnLst>
                                    <p:set>
                                      <p:cBhvr>
                                        <p:cTn id="88" dur="1" fill="hold">
                                          <p:stCondLst>
                                            <p:cond delay="0"/>
                                          </p:stCondLst>
                                        </p:cTn>
                                        <p:tgtEl>
                                          <p:spTgt spid="326"/>
                                        </p:tgtEl>
                                        <p:attrNameLst>
                                          <p:attrName>style.visibility</p:attrName>
                                        </p:attrNameLst>
                                      </p:cBhvr>
                                      <p:to>
                                        <p:strVal val="visible"/>
                                      </p:to>
                                    </p:set>
                                    <p:animEffect transition="in" filter="fade">
                                      <p:cBhvr>
                                        <p:cTn id="89" dur="1000"/>
                                        <p:tgtEl>
                                          <p:spTgt spid="326"/>
                                        </p:tgtEl>
                                      </p:cBhvr>
                                    </p:animEffect>
                                  </p:childTnLst>
                                </p:cTn>
                              </p:par>
                              <p:par>
                                <p:cTn id="90" presetID="10" presetClass="entr" presetSubtype="0" fill="hold" nodeType="withEffect">
                                  <p:stCondLst>
                                    <p:cond delay="0"/>
                                  </p:stCondLst>
                                  <p:childTnLst>
                                    <p:set>
                                      <p:cBhvr>
                                        <p:cTn id="91" dur="1" fill="hold">
                                          <p:stCondLst>
                                            <p:cond delay="0"/>
                                          </p:stCondLst>
                                        </p:cTn>
                                        <p:tgtEl>
                                          <p:spTgt spid="333"/>
                                        </p:tgtEl>
                                        <p:attrNameLst>
                                          <p:attrName>style.visibility</p:attrName>
                                        </p:attrNameLst>
                                      </p:cBhvr>
                                      <p:to>
                                        <p:strVal val="visible"/>
                                      </p:to>
                                    </p:set>
                                    <p:animEffect transition="in" filter="fade">
                                      <p:cBhvr>
                                        <p:cTn id="92" dur="1000"/>
                                        <p:tgtEl>
                                          <p:spTgt spid="333"/>
                                        </p:tgtEl>
                                      </p:cBhvr>
                                    </p:animEffect>
                                  </p:childTnLst>
                                </p:cTn>
                              </p:par>
                              <p:par>
                                <p:cTn id="93" presetID="10" presetClass="entr" presetSubtype="0" fill="hold" nodeType="withEffect">
                                  <p:stCondLst>
                                    <p:cond delay="0"/>
                                  </p:stCondLst>
                                  <p:childTnLst>
                                    <p:set>
                                      <p:cBhvr>
                                        <p:cTn id="94" dur="1" fill="hold">
                                          <p:stCondLst>
                                            <p:cond delay="0"/>
                                          </p:stCondLst>
                                        </p:cTn>
                                        <p:tgtEl>
                                          <p:spTgt spid="329"/>
                                        </p:tgtEl>
                                        <p:attrNameLst>
                                          <p:attrName>style.visibility</p:attrName>
                                        </p:attrNameLst>
                                      </p:cBhvr>
                                      <p:to>
                                        <p:strVal val="visible"/>
                                      </p:to>
                                    </p:set>
                                    <p:animEffect transition="in" filter="fade">
                                      <p:cBhvr>
                                        <p:cTn id="95" dur="1000"/>
                                        <p:tgtEl>
                                          <p:spTgt spid="329"/>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16"/>
                                        </p:tgtEl>
                                        <p:attrNameLst>
                                          <p:attrName>style.visibility</p:attrName>
                                        </p:attrNameLst>
                                      </p:cBhvr>
                                      <p:to>
                                        <p:strVal val="visible"/>
                                      </p:to>
                                    </p:set>
                                    <p:animEffect transition="in" filter="fade">
                                      <p:cBhvr>
                                        <p:cTn id="100" dur="1000"/>
                                        <p:tgtEl>
                                          <p:spTgt spid="316"/>
                                        </p:tgtEl>
                                      </p:cBhvr>
                                    </p:animEffect>
                                  </p:childTnLst>
                                </p:cTn>
                              </p:par>
                              <p:par>
                                <p:cTn id="101" presetID="10" presetClass="entr" presetSubtype="0" fill="hold" nodeType="withEffect">
                                  <p:stCondLst>
                                    <p:cond delay="0"/>
                                  </p:stCondLst>
                                  <p:childTnLst>
                                    <p:set>
                                      <p:cBhvr>
                                        <p:cTn id="102" dur="1" fill="hold">
                                          <p:stCondLst>
                                            <p:cond delay="0"/>
                                          </p:stCondLst>
                                        </p:cTn>
                                        <p:tgtEl>
                                          <p:spTgt spid="317"/>
                                        </p:tgtEl>
                                        <p:attrNameLst>
                                          <p:attrName>style.visibility</p:attrName>
                                        </p:attrNameLst>
                                      </p:cBhvr>
                                      <p:to>
                                        <p:strVal val="visible"/>
                                      </p:to>
                                    </p:set>
                                    <p:animEffect transition="in" filter="fade">
                                      <p:cBhvr>
                                        <p:cTn id="103" dur="1000"/>
                                        <p:tgtEl>
                                          <p:spTgt spid="317"/>
                                        </p:tgtEl>
                                      </p:cBhvr>
                                    </p:animEffect>
                                  </p:childTnLst>
                                </p:cTn>
                              </p:par>
                              <p:par>
                                <p:cTn id="104" presetID="10" presetClass="entr" presetSubtype="0" fill="hold" nodeType="withEffect">
                                  <p:stCondLst>
                                    <p:cond delay="0"/>
                                  </p:stCondLst>
                                  <p:childTnLst>
                                    <p:set>
                                      <p:cBhvr>
                                        <p:cTn id="105" dur="1" fill="hold">
                                          <p:stCondLst>
                                            <p:cond delay="0"/>
                                          </p:stCondLst>
                                        </p:cTn>
                                        <p:tgtEl>
                                          <p:spTgt spid="318"/>
                                        </p:tgtEl>
                                        <p:attrNameLst>
                                          <p:attrName>style.visibility</p:attrName>
                                        </p:attrNameLst>
                                      </p:cBhvr>
                                      <p:to>
                                        <p:strVal val="visible"/>
                                      </p:to>
                                    </p:set>
                                    <p:animEffect transition="in" filter="fade">
                                      <p:cBhvr>
                                        <p:cTn id="106" dur="1000"/>
                                        <p:tgtEl>
                                          <p:spTgt spid="318"/>
                                        </p:tgtEl>
                                      </p:cBhvr>
                                    </p:animEffect>
                                  </p:childTnLst>
                                </p:cTn>
                              </p:par>
                              <p:par>
                                <p:cTn id="107" presetID="10" presetClass="entr" presetSubtype="0" fill="hold" nodeType="withEffect">
                                  <p:stCondLst>
                                    <p:cond delay="0"/>
                                  </p:stCondLst>
                                  <p:childTnLst>
                                    <p:set>
                                      <p:cBhvr>
                                        <p:cTn id="108" dur="1" fill="hold">
                                          <p:stCondLst>
                                            <p:cond delay="0"/>
                                          </p:stCondLst>
                                        </p:cTn>
                                        <p:tgtEl>
                                          <p:spTgt spid="320"/>
                                        </p:tgtEl>
                                        <p:attrNameLst>
                                          <p:attrName>style.visibility</p:attrName>
                                        </p:attrNameLst>
                                      </p:cBhvr>
                                      <p:to>
                                        <p:strVal val="visible"/>
                                      </p:to>
                                    </p:set>
                                    <p:animEffect transition="in" filter="fade">
                                      <p:cBhvr>
                                        <p:cTn id="109" dur="1000"/>
                                        <p:tgtEl>
                                          <p:spTgt spid="320"/>
                                        </p:tgtEl>
                                      </p:cBhvr>
                                    </p:animEffect>
                                  </p:childTnLst>
                                </p:cTn>
                              </p:par>
                              <p:par>
                                <p:cTn id="110" presetID="10" presetClass="entr" presetSubtype="0" fill="hold" nodeType="withEffect">
                                  <p:stCondLst>
                                    <p:cond delay="0"/>
                                  </p:stCondLst>
                                  <p:childTnLst>
                                    <p:set>
                                      <p:cBhvr>
                                        <p:cTn id="111" dur="1" fill="hold">
                                          <p:stCondLst>
                                            <p:cond delay="0"/>
                                          </p:stCondLst>
                                        </p:cTn>
                                        <p:tgtEl>
                                          <p:spTgt spid="323"/>
                                        </p:tgtEl>
                                        <p:attrNameLst>
                                          <p:attrName>style.visibility</p:attrName>
                                        </p:attrNameLst>
                                      </p:cBhvr>
                                      <p:to>
                                        <p:strVal val="visible"/>
                                      </p:to>
                                    </p:set>
                                    <p:animEffect transition="in" filter="fade">
                                      <p:cBhvr>
                                        <p:cTn id="112" dur="1000"/>
                                        <p:tgtEl>
                                          <p:spTgt spid="323"/>
                                        </p:tgtEl>
                                      </p:cBhvr>
                                    </p:animEffect>
                                  </p:childTnLst>
                                </p:cTn>
                              </p:par>
                              <p:par>
                                <p:cTn id="113" presetID="10" presetClass="entr" presetSubtype="0" fill="hold" nodeType="withEffect">
                                  <p:stCondLst>
                                    <p:cond delay="0"/>
                                  </p:stCondLst>
                                  <p:childTnLst>
                                    <p:set>
                                      <p:cBhvr>
                                        <p:cTn id="114" dur="1" fill="hold">
                                          <p:stCondLst>
                                            <p:cond delay="0"/>
                                          </p:stCondLst>
                                        </p:cTn>
                                        <p:tgtEl>
                                          <p:spTgt spid="324"/>
                                        </p:tgtEl>
                                        <p:attrNameLst>
                                          <p:attrName>style.visibility</p:attrName>
                                        </p:attrNameLst>
                                      </p:cBhvr>
                                      <p:to>
                                        <p:strVal val="visible"/>
                                      </p:to>
                                    </p:set>
                                    <p:animEffect transition="in" filter="fade">
                                      <p:cBhvr>
                                        <p:cTn id="115" dur="1000"/>
                                        <p:tgtEl>
                                          <p:spTgt spid="324"/>
                                        </p:tgtEl>
                                      </p:cBhvr>
                                    </p:animEffect>
                                  </p:childTnLst>
                                </p:cTn>
                              </p:par>
                              <p:par>
                                <p:cTn id="116" presetID="10" presetClass="entr" presetSubtype="0" fill="hold" nodeType="withEffect">
                                  <p:stCondLst>
                                    <p:cond delay="0"/>
                                  </p:stCondLst>
                                  <p:childTnLst>
                                    <p:set>
                                      <p:cBhvr>
                                        <p:cTn id="117" dur="1" fill="hold">
                                          <p:stCondLst>
                                            <p:cond delay="0"/>
                                          </p:stCondLst>
                                        </p:cTn>
                                        <p:tgtEl>
                                          <p:spTgt spid="325"/>
                                        </p:tgtEl>
                                        <p:attrNameLst>
                                          <p:attrName>style.visibility</p:attrName>
                                        </p:attrNameLst>
                                      </p:cBhvr>
                                      <p:to>
                                        <p:strVal val="visible"/>
                                      </p:to>
                                    </p:set>
                                    <p:animEffect transition="in" filter="fade">
                                      <p:cBhvr>
                                        <p:cTn id="118" dur="1000"/>
                                        <p:tgtEl>
                                          <p:spTgt spid="325"/>
                                        </p:tgtEl>
                                      </p:cBhvr>
                                    </p:animEffect>
                                  </p:childTnLst>
                                </p:cTn>
                              </p:par>
                              <p:par>
                                <p:cTn id="119" presetID="10" presetClass="entr" presetSubtype="0" fill="hold" nodeType="withEffect">
                                  <p:stCondLst>
                                    <p:cond delay="0"/>
                                  </p:stCondLst>
                                  <p:childTnLst>
                                    <p:set>
                                      <p:cBhvr>
                                        <p:cTn id="120" dur="1" fill="hold">
                                          <p:stCondLst>
                                            <p:cond delay="0"/>
                                          </p:stCondLst>
                                        </p:cTn>
                                        <p:tgtEl>
                                          <p:spTgt spid="327"/>
                                        </p:tgtEl>
                                        <p:attrNameLst>
                                          <p:attrName>style.visibility</p:attrName>
                                        </p:attrNameLst>
                                      </p:cBhvr>
                                      <p:to>
                                        <p:strVal val="visible"/>
                                      </p:to>
                                    </p:set>
                                    <p:animEffect transition="in" filter="fade">
                                      <p:cBhvr>
                                        <p:cTn id="121" dur="1000"/>
                                        <p:tgtEl>
                                          <p:spTgt spid="327"/>
                                        </p:tgtEl>
                                      </p:cBhvr>
                                    </p:animEffect>
                                  </p:childTnLst>
                                </p:cTn>
                              </p:par>
                              <p:par>
                                <p:cTn id="122" presetID="10" presetClass="entr" presetSubtype="0" fill="hold" nodeType="withEffect">
                                  <p:stCondLst>
                                    <p:cond delay="0"/>
                                  </p:stCondLst>
                                  <p:childTnLst>
                                    <p:set>
                                      <p:cBhvr>
                                        <p:cTn id="123" dur="1" fill="hold">
                                          <p:stCondLst>
                                            <p:cond delay="0"/>
                                          </p:stCondLst>
                                        </p:cTn>
                                        <p:tgtEl>
                                          <p:spTgt spid="330"/>
                                        </p:tgtEl>
                                        <p:attrNameLst>
                                          <p:attrName>style.visibility</p:attrName>
                                        </p:attrNameLst>
                                      </p:cBhvr>
                                      <p:to>
                                        <p:strVal val="visible"/>
                                      </p:to>
                                    </p:set>
                                    <p:animEffect transition="in" filter="fade">
                                      <p:cBhvr>
                                        <p:cTn id="124" dur="1000"/>
                                        <p:tgtEl>
                                          <p:spTgt spid="330"/>
                                        </p:tgtEl>
                                      </p:cBhvr>
                                    </p:animEffect>
                                  </p:childTnLst>
                                </p:cTn>
                              </p:par>
                              <p:par>
                                <p:cTn id="125" presetID="10" presetClass="entr" presetSubtype="0" fill="hold" nodeType="withEffect">
                                  <p:stCondLst>
                                    <p:cond delay="0"/>
                                  </p:stCondLst>
                                  <p:childTnLst>
                                    <p:set>
                                      <p:cBhvr>
                                        <p:cTn id="126" dur="1" fill="hold">
                                          <p:stCondLst>
                                            <p:cond delay="0"/>
                                          </p:stCondLst>
                                        </p:cTn>
                                        <p:tgtEl>
                                          <p:spTgt spid="331"/>
                                        </p:tgtEl>
                                        <p:attrNameLst>
                                          <p:attrName>style.visibility</p:attrName>
                                        </p:attrNameLst>
                                      </p:cBhvr>
                                      <p:to>
                                        <p:strVal val="visible"/>
                                      </p:to>
                                    </p:set>
                                    <p:animEffect transition="in" filter="fade">
                                      <p:cBhvr>
                                        <p:cTn id="127" dur="1000"/>
                                        <p:tgtEl>
                                          <p:spTgt spid="331"/>
                                        </p:tgtEl>
                                      </p:cBhvr>
                                    </p:animEffect>
                                  </p:childTnLst>
                                </p:cTn>
                              </p:par>
                              <p:par>
                                <p:cTn id="128" presetID="10" presetClass="entr" presetSubtype="0" fill="hold" nodeType="withEffect">
                                  <p:stCondLst>
                                    <p:cond delay="0"/>
                                  </p:stCondLst>
                                  <p:childTnLst>
                                    <p:set>
                                      <p:cBhvr>
                                        <p:cTn id="129" dur="1" fill="hold">
                                          <p:stCondLst>
                                            <p:cond delay="0"/>
                                          </p:stCondLst>
                                        </p:cTn>
                                        <p:tgtEl>
                                          <p:spTgt spid="332"/>
                                        </p:tgtEl>
                                        <p:attrNameLst>
                                          <p:attrName>style.visibility</p:attrName>
                                        </p:attrNameLst>
                                      </p:cBhvr>
                                      <p:to>
                                        <p:strVal val="visible"/>
                                      </p:to>
                                    </p:set>
                                    <p:animEffect transition="in" filter="fade">
                                      <p:cBhvr>
                                        <p:cTn id="130" dur="1000"/>
                                        <p:tgtEl>
                                          <p:spTgt spid="332"/>
                                        </p:tgtEl>
                                      </p:cBhvr>
                                    </p:animEffect>
                                  </p:childTnLst>
                                </p:cTn>
                              </p:par>
                              <p:par>
                                <p:cTn id="131" presetID="10" presetClass="entr" presetSubtype="0" fill="hold" nodeType="withEffect">
                                  <p:stCondLst>
                                    <p:cond delay="0"/>
                                  </p:stCondLst>
                                  <p:childTnLst>
                                    <p:set>
                                      <p:cBhvr>
                                        <p:cTn id="132" dur="1" fill="hold">
                                          <p:stCondLst>
                                            <p:cond delay="0"/>
                                          </p:stCondLst>
                                        </p:cTn>
                                        <p:tgtEl>
                                          <p:spTgt spid="334"/>
                                        </p:tgtEl>
                                        <p:attrNameLst>
                                          <p:attrName>style.visibility</p:attrName>
                                        </p:attrNameLst>
                                      </p:cBhvr>
                                      <p:to>
                                        <p:strVal val="visible"/>
                                      </p:to>
                                    </p:set>
                                    <p:animEffect transition="in" filter="fade">
                                      <p:cBhvr>
                                        <p:cTn id="133" dur="1000"/>
                                        <p:tgtEl>
                                          <p:spTgt spid="334"/>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335"/>
                                        </p:tgtEl>
                                        <p:attrNameLst>
                                          <p:attrName>style.visibility</p:attrName>
                                        </p:attrNameLst>
                                      </p:cBhvr>
                                      <p:to>
                                        <p:strVal val="visible"/>
                                      </p:to>
                                    </p:set>
                                    <p:animEffect transition="in" filter="fade">
                                      <p:cBhvr>
                                        <p:cTn id="138" dur="1000"/>
                                        <p:tgtEl>
                                          <p:spTgt spid="335"/>
                                        </p:tgtEl>
                                      </p:cBhvr>
                                    </p:animEffect>
                                  </p:childTnLst>
                                </p:cTn>
                              </p:par>
                              <p:par>
                                <p:cTn id="139" presetID="10" presetClass="entr" presetSubtype="0" fill="hold" nodeType="withEffect">
                                  <p:stCondLst>
                                    <p:cond delay="0"/>
                                  </p:stCondLst>
                                  <p:childTnLst>
                                    <p:set>
                                      <p:cBhvr>
                                        <p:cTn id="140" dur="1" fill="hold">
                                          <p:stCondLst>
                                            <p:cond delay="0"/>
                                          </p:stCondLst>
                                        </p:cTn>
                                        <p:tgtEl>
                                          <p:spTgt spid="310"/>
                                        </p:tgtEl>
                                        <p:attrNameLst>
                                          <p:attrName>style.visibility</p:attrName>
                                        </p:attrNameLst>
                                      </p:cBhvr>
                                      <p:to>
                                        <p:strVal val="visible"/>
                                      </p:to>
                                    </p:set>
                                    <p:animEffect transition="in" filter="fade">
                                      <p:cBhvr>
                                        <p:cTn id="141"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457200" y="586978"/>
            <a:ext cx="8229600" cy="857400"/>
          </a:xfrm>
          <a:prstGeom prst="rect">
            <a:avLst/>
          </a:prstGeom>
        </p:spPr>
        <p:txBody>
          <a:bodyPr lIns="91425" tIns="91425" rIns="91425" bIns="91425" anchor="b" anchorCtr="0">
            <a:noAutofit/>
          </a:bodyPr>
          <a:lstStyle/>
          <a:p>
            <a:pPr>
              <a:spcBef>
                <a:spcPts val="0"/>
              </a:spcBef>
              <a:buNone/>
            </a:pPr>
            <a:r>
              <a:rPr lang="en" sz="3000"/>
              <a:t>Almacenamiento y procesamiento en BigTexts</a:t>
            </a:r>
          </a:p>
        </p:txBody>
      </p:sp>
      <p:sp>
        <p:nvSpPr>
          <p:cNvPr id="342" name="Shape 342"/>
          <p:cNvSpPr/>
          <p:nvPr/>
        </p:nvSpPr>
        <p:spPr>
          <a:xfrm>
            <a:off x="1142200" y="2949450"/>
            <a:ext cx="785646" cy="560196"/>
          </a:xfrm>
          <a:prstGeom prst="flowChartMultidocument">
            <a:avLst/>
          </a:prstGeom>
          <a:solidFill>
            <a:srgbClr val="FFFFFF"/>
          </a:solidFill>
          <a:ln w="9525" cap="flat">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43" name="Shape 343"/>
          <p:cNvSpPr/>
          <p:nvPr/>
        </p:nvSpPr>
        <p:spPr>
          <a:xfrm>
            <a:off x="2918100" y="2740075"/>
            <a:ext cx="785700" cy="785700"/>
          </a:xfrm>
          <a:prstGeom prst="cube">
            <a:avLst>
              <a:gd name="adj" fmla="val 25000"/>
            </a:avLst>
          </a:prstGeom>
          <a:solidFill>
            <a:srgbClr val="C9DAF8"/>
          </a:solidFill>
          <a:ln w="9525" cap="flat">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44" name="Shape 344"/>
          <p:cNvSpPr/>
          <p:nvPr/>
        </p:nvSpPr>
        <p:spPr>
          <a:xfrm>
            <a:off x="5075050" y="1094200"/>
            <a:ext cx="785700" cy="785700"/>
          </a:xfrm>
          <a:prstGeom prst="cube">
            <a:avLst>
              <a:gd name="adj" fmla="val 25000"/>
            </a:avLst>
          </a:prstGeom>
          <a:solidFill>
            <a:srgbClr val="CFE2F3"/>
          </a:solidFill>
          <a:ln w="9525" cap="flat">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45" name="Shape 345"/>
          <p:cNvSpPr/>
          <p:nvPr/>
        </p:nvSpPr>
        <p:spPr>
          <a:xfrm>
            <a:off x="5075050" y="2084475"/>
            <a:ext cx="785700" cy="785700"/>
          </a:xfrm>
          <a:prstGeom prst="cube">
            <a:avLst>
              <a:gd name="adj" fmla="val 25000"/>
            </a:avLst>
          </a:prstGeom>
          <a:solidFill>
            <a:srgbClr val="CFE2F3"/>
          </a:solidFill>
          <a:ln w="9525" cap="flat">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46" name="Shape 346"/>
          <p:cNvSpPr/>
          <p:nvPr/>
        </p:nvSpPr>
        <p:spPr>
          <a:xfrm>
            <a:off x="5029850" y="3074750"/>
            <a:ext cx="785700" cy="785700"/>
          </a:xfrm>
          <a:prstGeom prst="cube">
            <a:avLst>
              <a:gd name="adj" fmla="val 25000"/>
            </a:avLst>
          </a:prstGeom>
          <a:solidFill>
            <a:srgbClr val="CFE2F3"/>
          </a:solidFill>
          <a:ln w="9525" cap="flat">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47" name="Shape 347"/>
          <p:cNvSpPr/>
          <p:nvPr/>
        </p:nvSpPr>
        <p:spPr>
          <a:xfrm>
            <a:off x="5075050" y="4065025"/>
            <a:ext cx="785700" cy="785700"/>
          </a:xfrm>
          <a:prstGeom prst="cube">
            <a:avLst>
              <a:gd name="adj" fmla="val 25000"/>
            </a:avLst>
          </a:prstGeom>
          <a:solidFill>
            <a:srgbClr val="CFE2F3"/>
          </a:solidFill>
          <a:ln w="9525" cap="flat">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48" name="Shape 348"/>
          <p:cNvSpPr/>
          <p:nvPr/>
        </p:nvSpPr>
        <p:spPr>
          <a:xfrm>
            <a:off x="2975398" y="3056150"/>
            <a:ext cx="490968" cy="346787"/>
          </a:xfrm>
          <a:prstGeom prst="flowChartMultidocument">
            <a:avLst/>
          </a:prstGeom>
          <a:solidFill>
            <a:srgbClr val="FFFFFF"/>
          </a:solidFill>
          <a:ln w="9525" cap="flat">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49" name="Shape 349"/>
          <p:cNvSpPr/>
          <p:nvPr/>
        </p:nvSpPr>
        <p:spPr>
          <a:xfrm>
            <a:off x="5129175" y="1377575"/>
            <a:ext cx="490968" cy="346787"/>
          </a:xfrm>
          <a:prstGeom prst="flowChartMultidocument">
            <a:avLst/>
          </a:prstGeom>
          <a:solidFill>
            <a:srgbClr val="EFEFEF"/>
          </a:solidFill>
          <a:ln w="9525" cap="flat">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50" name="Shape 350"/>
          <p:cNvSpPr/>
          <p:nvPr/>
        </p:nvSpPr>
        <p:spPr>
          <a:xfrm>
            <a:off x="5129175" y="2385875"/>
            <a:ext cx="490968" cy="346787"/>
          </a:xfrm>
          <a:prstGeom prst="flowChartMultidocument">
            <a:avLst/>
          </a:prstGeom>
          <a:solidFill>
            <a:srgbClr val="EFEFEF"/>
          </a:solidFill>
          <a:ln w="9525" cap="flat">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51" name="Shape 351"/>
          <p:cNvSpPr/>
          <p:nvPr/>
        </p:nvSpPr>
        <p:spPr>
          <a:xfrm>
            <a:off x="5075050" y="3394175"/>
            <a:ext cx="490968" cy="346787"/>
          </a:xfrm>
          <a:prstGeom prst="flowChartMultidocument">
            <a:avLst/>
          </a:prstGeom>
          <a:solidFill>
            <a:srgbClr val="EFEFEF"/>
          </a:solidFill>
          <a:ln w="9525" cap="flat">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52" name="Shape 352"/>
          <p:cNvSpPr/>
          <p:nvPr/>
        </p:nvSpPr>
        <p:spPr>
          <a:xfrm>
            <a:off x="5129175" y="4363550"/>
            <a:ext cx="490968" cy="346787"/>
          </a:xfrm>
          <a:prstGeom prst="flowChartMultidocument">
            <a:avLst/>
          </a:prstGeom>
          <a:solidFill>
            <a:srgbClr val="EFEFEF"/>
          </a:solidFill>
          <a:ln w="9525" cap="flat">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53" name="Shape 353"/>
          <p:cNvSpPr/>
          <p:nvPr/>
        </p:nvSpPr>
        <p:spPr>
          <a:xfrm>
            <a:off x="7216150" y="2912825"/>
            <a:ext cx="785646" cy="560196"/>
          </a:xfrm>
          <a:prstGeom prst="flowChartMultidocument">
            <a:avLst/>
          </a:prstGeom>
          <a:solidFill>
            <a:srgbClr val="FFFFFF"/>
          </a:solidFill>
          <a:ln w="9525" cap="flat">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54" name="Shape 354"/>
          <p:cNvSpPr/>
          <p:nvPr/>
        </p:nvSpPr>
        <p:spPr>
          <a:xfrm>
            <a:off x="2120125" y="2998875"/>
            <a:ext cx="579600" cy="392699"/>
          </a:xfrm>
          <a:prstGeom prst="rightArrow">
            <a:avLst>
              <a:gd name="adj1" fmla="val 50000"/>
              <a:gd name="adj2" fmla="val 50000"/>
            </a:avLst>
          </a:prstGeom>
          <a:solidFill>
            <a:srgbClr val="FFF2CC"/>
          </a:solidFill>
          <a:ln w="9525" cap="flat">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55" name="Shape 355"/>
          <p:cNvSpPr/>
          <p:nvPr/>
        </p:nvSpPr>
        <p:spPr>
          <a:xfrm>
            <a:off x="3882275" y="2022175"/>
            <a:ext cx="785700" cy="2341499"/>
          </a:xfrm>
          <a:prstGeom prst="rightArrow">
            <a:avLst>
              <a:gd name="adj1" fmla="val 50000"/>
              <a:gd name="adj2" fmla="val 50000"/>
            </a:avLst>
          </a:prstGeom>
          <a:solidFill>
            <a:srgbClr val="FFF2CC"/>
          </a:solidFill>
          <a:ln w="9525" cap="flat">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56" name="Shape 356"/>
          <p:cNvSpPr/>
          <p:nvPr/>
        </p:nvSpPr>
        <p:spPr>
          <a:xfrm>
            <a:off x="6158750" y="2084475"/>
            <a:ext cx="785700" cy="2341499"/>
          </a:xfrm>
          <a:prstGeom prst="rightArrow">
            <a:avLst>
              <a:gd name="adj1" fmla="val 50000"/>
              <a:gd name="adj2" fmla="val 50000"/>
            </a:avLst>
          </a:prstGeom>
          <a:solidFill>
            <a:srgbClr val="FFF2CC"/>
          </a:solidFill>
          <a:ln w="9525" cap="flat">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57" name="Shape 357"/>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2</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000"/>
                                        <p:tgtEl>
                                          <p:spTgt spid="3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3"/>
                                        </p:tgtEl>
                                        <p:attrNameLst>
                                          <p:attrName>style.visibility</p:attrName>
                                        </p:attrNameLst>
                                      </p:cBhvr>
                                      <p:to>
                                        <p:strVal val="visible"/>
                                      </p:to>
                                    </p:set>
                                    <p:animEffect transition="in" filter="fade">
                                      <p:cBhvr>
                                        <p:cTn id="12" dur="1000"/>
                                        <p:tgtEl>
                                          <p:spTgt spid="3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4"/>
                                        </p:tgtEl>
                                        <p:attrNameLst>
                                          <p:attrName>style.visibility</p:attrName>
                                        </p:attrNameLst>
                                      </p:cBhvr>
                                      <p:to>
                                        <p:strVal val="visible"/>
                                      </p:to>
                                    </p:set>
                                    <p:animEffect transition="in" filter="fade">
                                      <p:cBhvr>
                                        <p:cTn id="17" dur="1000"/>
                                        <p:tgtEl>
                                          <p:spTgt spid="354"/>
                                        </p:tgtEl>
                                      </p:cBhvr>
                                    </p:animEffect>
                                  </p:childTnLst>
                                </p:cTn>
                              </p:par>
                              <p:par>
                                <p:cTn id="18" presetID="10" presetClass="entr" presetSubtype="0" fill="hold" nodeType="withEffect">
                                  <p:stCondLst>
                                    <p:cond delay="0"/>
                                  </p:stCondLst>
                                  <p:childTnLst>
                                    <p:set>
                                      <p:cBhvr>
                                        <p:cTn id="19" dur="1" fill="hold">
                                          <p:stCondLst>
                                            <p:cond delay="0"/>
                                          </p:stCondLst>
                                        </p:cTn>
                                        <p:tgtEl>
                                          <p:spTgt spid="348"/>
                                        </p:tgtEl>
                                        <p:attrNameLst>
                                          <p:attrName>style.visibility</p:attrName>
                                        </p:attrNameLst>
                                      </p:cBhvr>
                                      <p:to>
                                        <p:strVal val="visible"/>
                                      </p:to>
                                    </p:set>
                                    <p:animEffect transition="in" filter="fade">
                                      <p:cBhvr>
                                        <p:cTn id="20" dur="1000"/>
                                        <p:tgtEl>
                                          <p:spTgt spid="34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44"/>
                                        </p:tgtEl>
                                        <p:attrNameLst>
                                          <p:attrName>style.visibility</p:attrName>
                                        </p:attrNameLst>
                                      </p:cBhvr>
                                      <p:to>
                                        <p:strVal val="visible"/>
                                      </p:to>
                                    </p:set>
                                    <p:animEffect transition="in" filter="fade">
                                      <p:cBhvr>
                                        <p:cTn id="25" dur="1000"/>
                                        <p:tgtEl>
                                          <p:spTgt spid="344"/>
                                        </p:tgtEl>
                                      </p:cBhvr>
                                    </p:animEffect>
                                  </p:childTnLst>
                                </p:cTn>
                              </p:par>
                              <p:par>
                                <p:cTn id="26" presetID="10" presetClass="entr" presetSubtype="0" fill="hold" nodeType="withEffect">
                                  <p:stCondLst>
                                    <p:cond delay="0"/>
                                  </p:stCondLst>
                                  <p:childTnLst>
                                    <p:set>
                                      <p:cBhvr>
                                        <p:cTn id="27" dur="1" fill="hold">
                                          <p:stCondLst>
                                            <p:cond delay="0"/>
                                          </p:stCondLst>
                                        </p:cTn>
                                        <p:tgtEl>
                                          <p:spTgt spid="345"/>
                                        </p:tgtEl>
                                        <p:attrNameLst>
                                          <p:attrName>style.visibility</p:attrName>
                                        </p:attrNameLst>
                                      </p:cBhvr>
                                      <p:to>
                                        <p:strVal val="visible"/>
                                      </p:to>
                                    </p:set>
                                    <p:animEffect transition="in" filter="fade">
                                      <p:cBhvr>
                                        <p:cTn id="28" dur="1000"/>
                                        <p:tgtEl>
                                          <p:spTgt spid="345"/>
                                        </p:tgtEl>
                                      </p:cBhvr>
                                    </p:animEffect>
                                  </p:childTnLst>
                                </p:cTn>
                              </p:par>
                              <p:par>
                                <p:cTn id="29" presetID="10" presetClass="entr" presetSubtype="0" fill="hold" nodeType="withEffect">
                                  <p:stCondLst>
                                    <p:cond delay="0"/>
                                  </p:stCondLst>
                                  <p:childTnLst>
                                    <p:set>
                                      <p:cBhvr>
                                        <p:cTn id="30" dur="1" fill="hold">
                                          <p:stCondLst>
                                            <p:cond delay="0"/>
                                          </p:stCondLst>
                                        </p:cTn>
                                        <p:tgtEl>
                                          <p:spTgt spid="346"/>
                                        </p:tgtEl>
                                        <p:attrNameLst>
                                          <p:attrName>style.visibility</p:attrName>
                                        </p:attrNameLst>
                                      </p:cBhvr>
                                      <p:to>
                                        <p:strVal val="visible"/>
                                      </p:to>
                                    </p:set>
                                    <p:animEffect transition="in" filter="fade">
                                      <p:cBhvr>
                                        <p:cTn id="31" dur="1000"/>
                                        <p:tgtEl>
                                          <p:spTgt spid="346"/>
                                        </p:tgtEl>
                                      </p:cBhvr>
                                    </p:animEffect>
                                  </p:childTnLst>
                                </p:cTn>
                              </p:par>
                              <p:par>
                                <p:cTn id="32" presetID="10" presetClass="entr" presetSubtype="0" fill="hold" nodeType="withEffect">
                                  <p:stCondLst>
                                    <p:cond delay="0"/>
                                  </p:stCondLst>
                                  <p:childTnLst>
                                    <p:set>
                                      <p:cBhvr>
                                        <p:cTn id="33" dur="1" fill="hold">
                                          <p:stCondLst>
                                            <p:cond delay="0"/>
                                          </p:stCondLst>
                                        </p:cTn>
                                        <p:tgtEl>
                                          <p:spTgt spid="347"/>
                                        </p:tgtEl>
                                        <p:attrNameLst>
                                          <p:attrName>style.visibility</p:attrName>
                                        </p:attrNameLst>
                                      </p:cBhvr>
                                      <p:to>
                                        <p:strVal val="visible"/>
                                      </p:to>
                                    </p:set>
                                    <p:animEffect transition="in" filter="fade">
                                      <p:cBhvr>
                                        <p:cTn id="34" dur="1000"/>
                                        <p:tgtEl>
                                          <p:spTgt spid="3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49"/>
                                        </p:tgtEl>
                                        <p:attrNameLst>
                                          <p:attrName>style.visibility</p:attrName>
                                        </p:attrNameLst>
                                      </p:cBhvr>
                                      <p:to>
                                        <p:strVal val="visible"/>
                                      </p:to>
                                    </p:set>
                                    <p:animEffect transition="in" filter="fade">
                                      <p:cBhvr>
                                        <p:cTn id="39" dur="1000"/>
                                        <p:tgtEl>
                                          <p:spTgt spid="349"/>
                                        </p:tgtEl>
                                      </p:cBhvr>
                                    </p:animEffect>
                                  </p:childTnLst>
                                </p:cTn>
                              </p:par>
                              <p:par>
                                <p:cTn id="40" presetID="10" presetClass="entr" presetSubtype="0" fill="hold" nodeType="withEffect">
                                  <p:stCondLst>
                                    <p:cond delay="0"/>
                                  </p:stCondLst>
                                  <p:childTnLst>
                                    <p:set>
                                      <p:cBhvr>
                                        <p:cTn id="41" dur="1" fill="hold">
                                          <p:stCondLst>
                                            <p:cond delay="0"/>
                                          </p:stCondLst>
                                        </p:cTn>
                                        <p:tgtEl>
                                          <p:spTgt spid="350"/>
                                        </p:tgtEl>
                                        <p:attrNameLst>
                                          <p:attrName>style.visibility</p:attrName>
                                        </p:attrNameLst>
                                      </p:cBhvr>
                                      <p:to>
                                        <p:strVal val="visible"/>
                                      </p:to>
                                    </p:set>
                                    <p:animEffect transition="in" filter="fade">
                                      <p:cBhvr>
                                        <p:cTn id="42" dur="1000"/>
                                        <p:tgtEl>
                                          <p:spTgt spid="350"/>
                                        </p:tgtEl>
                                      </p:cBhvr>
                                    </p:animEffect>
                                  </p:childTnLst>
                                </p:cTn>
                              </p:par>
                              <p:par>
                                <p:cTn id="43" presetID="10" presetClass="entr" presetSubtype="0" fill="hold" nodeType="withEffect">
                                  <p:stCondLst>
                                    <p:cond delay="0"/>
                                  </p:stCondLst>
                                  <p:childTnLst>
                                    <p:set>
                                      <p:cBhvr>
                                        <p:cTn id="44" dur="1" fill="hold">
                                          <p:stCondLst>
                                            <p:cond delay="0"/>
                                          </p:stCondLst>
                                        </p:cTn>
                                        <p:tgtEl>
                                          <p:spTgt spid="351"/>
                                        </p:tgtEl>
                                        <p:attrNameLst>
                                          <p:attrName>style.visibility</p:attrName>
                                        </p:attrNameLst>
                                      </p:cBhvr>
                                      <p:to>
                                        <p:strVal val="visible"/>
                                      </p:to>
                                    </p:set>
                                    <p:animEffect transition="in" filter="fade">
                                      <p:cBhvr>
                                        <p:cTn id="45" dur="1000"/>
                                        <p:tgtEl>
                                          <p:spTgt spid="351"/>
                                        </p:tgtEl>
                                      </p:cBhvr>
                                    </p:animEffect>
                                  </p:childTnLst>
                                </p:cTn>
                              </p:par>
                              <p:par>
                                <p:cTn id="46" presetID="10" presetClass="entr" presetSubtype="0" fill="hold" nodeType="withEffect">
                                  <p:stCondLst>
                                    <p:cond delay="0"/>
                                  </p:stCondLst>
                                  <p:childTnLst>
                                    <p:set>
                                      <p:cBhvr>
                                        <p:cTn id="47" dur="1" fill="hold">
                                          <p:stCondLst>
                                            <p:cond delay="0"/>
                                          </p:stCondLst>
                                        </p:cTn>
                                        <p:tgtEl>
                                          <p:spTgt spid="355"/>
                                        </p:tgtEl>
                                        <p:attrNameLst>
                                          <p:attrName>style.visibility</p:attrName>
                                        </p:attrNameLst>
                                      </p:cBhvr>
                                      <p:to>
                                        <p:strVal val="visible"/>
                                      </p:to>
                                    </p:set>
                                    <p:animEffect transition="in" filter="fade">
                                      <p:cBhvr>
                                        <p:cTn id="48" dur="1000"/>
                                        <p:tgtEl>
                                          <p:spTgt spid="355"/>
                                        </p:tgtEl>
                                      </p:cBhvr>
                                    </p:animEffect>
                                  </p:childTnLst>
                                </p:cTn>
                              </p:par>
                              <p:par>
                                <p:cTn id="49" presetID="10" presetClass="entr" presetSubtype="0" fill="hold" nodeType="withEffect">
                                  <p:stCondLst>
                                    <p:cond delay="0"/>
                                  </p:stCondLst>
                                  <p:childTnLst>
                                    <p:set>
                                      <p:cBhvr>
                                        <p:cTn id="50" dur="1" fill="hold">
                                          <p:stCondLst>
                                            <p:cond delay="0"/>
                                          </p:stCondLst>
                                        </p:cTn>
                                        <p:tgtEl>
                                          <p:spTgt spid="352"/>
                                        </p:tgtEl>
                                        <p:attrNameLst>
                                          <p:attrName>style.visibility</p:attrName>
                                        </p:attrNameLst>
                                      </p:cBhvr>
                                      <p:to>
                                        <p:strVal val="visible"/>
                                      </p:to>
                                    </p:set>
                                    <p:animEffect transition="in" filter="fade">
                                      <p:cBhvr>
                                        <p:cTn id="51" dur="1000"/>
                                        <p:tgtEl>
                                          <p:spTgt spid="35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56"/>
                                        </p:tgtEl>
                                        <p:attrNameLst>
                                          <p:attrName>style.visibility</p:attrName>
                                        </p:attrNameLst>
                                      </p:cBhvr>
                                      <p:to>
                                        <p:strVal val="visible"/>
                                      </p:to>
                                    </p:set>
                                    <p:animEffect transition="in" filter="fade">
                                      <p:cBhvr>
                                        <p:cTn id="56" dur="1000"/>
                                        <p:tgtEl>
                                          <p:spTgt spid="356"/>
                                        </p:tgtEl>
                                      </p:cBhvr>
                                    </p:animEffect>
                                  </p:childTnLst>
                                </p:cTn>
                              </p:par>
                              <p:par>
                                <p:cTn id="57" presetID="10" presetClass="entr" presetSubtype="0" fill="hold" nodeType="withEffect">
                                  <p:stCondLst>
                                    <p:cond delay="0"/>
                                  </p:stCondLst>
                                  <p:childTnLst>
                                    <p:set>
                                      <p:cBhvr>
                                        <p:cTn id="58" dur="1" fill="hold">
                                          <p:stCondLst>
                                            <p:cond delay="0"/>
                                          </p:stCondLst>
                                        </p:cTn>
                                        <p:tgtEl>
                                          <p:spTgt spid="353"/>
                                        </p:tgtEl>
                                        <p:attrNameLst>
                                          <p:attrName>style.visibility</p:attrName>
                                        </p:attrNameLst>
                                      </p:cBhvr>
                                      <p:to>
                                        <p:strVal val="visible"/>
                                      </p:to>
                                    </p:set>
                                    <p:animEffect transition="in" filter="fade">
                                      <p:cBhvr>
                                        <p:cTn id="59" dur="100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Metodología de desarrollo</a:t>
            </a:r>
          </a:p>
        </p:txBody>
      </p:sp>
      <p:pic>
        <p:nvPicPr>
          <p:cNvPr id="363" name="Shape 363"/>
          <p:cNvPicPr preferRelativeResize="0"/>
          <p:nvPr/>
        </p:nvPicPr>
        <p:blipFill>
          <a:blip r:embed="rId3">
            <a:alphaModFix/>
          </a:blip>
          <a:stretch>
            <a:fillRect/>
          </a:stretch>
        </p:blipFill>
        <p:spPr>
          <a:xfrm>
            <a:off x="2311637" y="1063375"/>
            <a:ext cx="4520721" cy="40801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457200" y="3"/>
            <a:ext cx="8229600" cy="857400"/>
          </a:xfrm>
          <a:prstGeom prst="rect">
            <a:avLst/>
          </a:prstGeom>
        </p:spPr>
        <p:txBody>
          <a:bodyPr lIns="91425" tIns="91425" rIns="91425" bIns="91425" anchor="b" anchorCtr="0">
            <a:noAutofit/>
          </a:bodyPr>
          <a:lstStyle/>
          <a:p>
            <a:pPr>
              <a:spcBef>
                <a:spcPts val="0"/>
              </a:spcBef>
              <a:buNone/>
            </a:pPr>
            <a:r>
              <a:rPr lang="en"/>
              <a:t>Vista de escenarios</a:t>
            </a:r>
          </a:p>
        </p:txBody>
      </p:sp>
      <p:pic>
        <p:nvPicPr>
          <p:cNvPr id="369" name="Shape 369"/>
          <p:cNvPicPr preferRelativeResize="0"/>
          <p:nvPr/>
        </p:nvPicPr>
        <p:blipFill>
          <a:blip r:embed="rId3">
            <a:alphaModFix/>
          </a:blip>
          <a:stretch>
            <a:fillRect/>
          </a:stretch>
        </p:blipFill>
        <p:spPr>
          <a:xfrm>
            <a:off x="1599487" y="857398"/>
            <a:ext cx="5945036" cy="4128949"/>
          </a:xfrm>
          <a:prstGeom prst="rect">
            <a:avLst/>
          </a:prstGeom>
          <a:noFill/>
          <a:ln>
            <a:noFill/>
          </a:ln>
        </p:spPr>
      </p:pic>
      <p:sp>
        <p:nvSpPr>
          <p:cNvPr id="370" name="Shape 370"/>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2</a:t>
            </a: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pic>
        <p:nvPicPr>
          <p:cNvPr id="45" name="Shape 45"/>
          <p:cNvPicPr preferRelativeResize="0"/>
          <p:nvPr/>
        </p:nvPicPr>
        <p:blipFill>
          <a:blip r:embed="rId3">
            <a:alphaModFix/>
          </a:blip>
          <a:stretch>
            <a:fillRect/>
          </a:stretch>
        </p:blipFill>
        <p:spPr>
          <a:xfrm>
            <a:off x="1523029" y="839913"/>
            <a:ext cx="6097934" cy="4308725"/>
          </a:xfrm>
          <a:prstGeom prst="rect">
            <a:avLst/>
          </a:prstGeom>
          <a:noFill/>
          <a:ln>
            <a:noFill/>
          </a:ln>
        </p:spPr>
      </p:pic>
      <p:sp>
        <p:nvSpPr>
          <p:cNvPr id="46" name="Shape 46"/>
          <p:cNvSpPr txBox="1">
            <a:spLocks noGrp="1"/>
          </p:cNvSpPr>
          <p:nvPr>
            <p:ph type="title"/>
          </p:nvPr>
        </p:nvSpPr>
        <p:spPr>
          <a:xfrm>
            <a:off x="457200" y="-22621"/>
            <a:ext cx="8229600" cy="857400"/>
          </a:xfrm>
          <a:prstGeom prst="rect">
            <a:avLst/>
          </a:prstGeom>
        </p:spPr>
        <p:txBody>
          <a:bodyPr lIns="91425" tIns="91425" rIns="91425" bIns="91425" anchor="b" anchorCtr="0">
            <a:noAutofit/>
          </a:bodyPr>
          <a:lstStyle/>
          <a:p>
            <a:pPr marL="457200" lvl="0" indent="-457200">
              <a:spcBef>
                <a:spcPts val="0"/>
              </a:spcBef>
              <a:buClr>
                <a:schemeClr val="dk1"/>
              </a:buClr>
              <a:buSzPct val="100000"/>
              <a:buFont typeface="Arial"/>
              <a:buAutoNum type="arabicPeriod"/>
            </a:pPr>
            <a:r>
              <a:rPr lang="en"/>
              <a:t>Motivación</a:t>
            </a:r>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xfrm>
            <a:off x="457200" y="-22621"/>
            <a:ext cx="8229600" cy="857400"/>
          </a:xfrm>
          <a:prstGeom prst="rect">
            <a:avLst/>
          </a:prstGeom>
        </p:spPr>
        <p:txBody>
          <a:bodyPr lIns="91425" tIns="91425" rIns="91425" bIns="91425" anchor="b" anchorCtr="0">
            <a:noAutofit/>
          </a:bodyPr>
          <a:lstStyle/>
          <a:p>
            <a:pPr>
              <a:spcBef>
                <a:spcPts val="0"/>
              </a:spcBef>
              <a:buNone/>
            </a:pPr>
            <a:r>
              <a:rPr lang="en"/>
              <a:t>Vista Lógica</a:t>
            </a:r>
          </a:p>
        </p:txBody>
      </p:sp>
      <p:pic>
        <p:nvPicPr>
          <p:cNvPr id="376" name="Shape 376"/>
          <p:cNvPicPr preferRelativeResize="0"/>
          <p:nvPr/>
        </p:nvPicPr>
        <p:blipFill rotWithShape="1">
          <a:blip r:embed="rId3">
            <a:alphaModFix/>
          </a:blip>
          <a:srcRect t="9356" r="3502" b="1365"/>
          <a:stretch/>
        </p:blipFill>
        <p:spPr>
          <a:xfrm>
            <a:off x="3388675" y="-11325"/>
            <a:ext cx="3135124" cy="5166150"/>
          </a:xfrm>
          <a:prstGeom prst="rect">
            <a:avLst/>
          </a:prstGeom>
          <a:noFill/>
          <a:ln>
            <a:noFill/>
          </a:ln>
        </p:spPr>
      </p:pic>
      <p:sp>
        <p:nvSpPr>
          <p:cNvPr id="377" name="Shape 377"/>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2</a:t>
            </a:r>
          </a:p>
        </p:txBody>
      </p:sp>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a:spLocks noGrp="1"/>
          </p:cNvSpPr>
          <p:nvPr>
            <p:ph type="title"/>
          </p:nvPr>
        </p:nvSpPr>
        <p:spPr>
          <a:xfrm>
            <a:off x="457200" y="-22621"/>
            <a:ext cx="8229600" cy="857400"/>
          </a:xfrm>
          <a:prstGeom prst="rect">
            <a:avLst/>
          </a:prstGeom>
        </p:spPr>
        <p:txBody>
          <a:bodyPr lIns="91425" tIns="91425" rIns="91425" bIns="91425" anchor="b" anchorCtr="0">
            <a:noAutofit/>
          </a:bodyPr>
          <a:lstStyle/>
          <a:p>
            <a:pPr lvl="0" rtl="0">
              <a:spcBef>
                <a:spcPts val="0"/>
              </a:spcBef>
              <a:buNone/>
            </a:pPr>
            <a:r>
              <a:rPr lang="en"/>
              <a:t>Vista Lógica</a:t>
            </a:r>
          </a:p>
        </p:txBody>
      </p:sp>
      <p:pic>
        <p:nvPicPr>
          <p:cNvPr id="383" name="Shape 383"/>
          <p:cNvPicPr preferRelativeResize="0"/>
          <p:nvPr/>
        </p:nvPicPr>
        <p:blipFill rotWithShape="1">
          <a:blip r:embed="rId3">
            <a:alphaModFix/>
          </a:blip>
          <a:srcRect l="4184" t="9356" r="3231" b="51916"/>
          <a:stretch/>
        </p:blipFill>
        <p:spPr>
          <a:xfrm>
            <a:off x="1752187" y="834775"/>
            <a:ext cx="5639625" cy="4201483"/>
          </a:xfrm>
          <a:prstGeom prst="rect">
            <a:avLst/>
          </a:prstGeom>
          <a:noFill/>
          <a:ln>
            <a:noFill/>
          </a:ln>
        </p:spPr>
      </p:pic>
      <p:sp>
        <p:nvSpPr>
          <p:cNvPr id="384" name="Shape 384"/>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2</a:t>
            </a:r>
          </a:p>
        </p:txBody>
      </p:sp>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a:spLocks noGrp="1"/>
          </p:cNvSpPr>
          <p:nvPr>
            <p:ph type="title"/>
          </p:nvPr>
        </p:nvSpPr>
        <p:spPr>
          <a:xfrm>
            <a:off x="457200" y="-22621"/>
            <a:ext cx="8229600" cy="857400"/>
          </a:xfrm>
          <a:prstGeom prst="rect">
            <a:avLst/>
          </a:prstGeom>
        </p:spPr>
        <p:txBody>
          <a:bodyPr lIns="91425" tIns="91425" rIns="91425" bIns="91425" anchor="b" anchorCtr="0">
            <a:noAutofit/>
          </a:bodyPr>
          <a:lstStyle/>
          <a:p>
            <a:pPr lvl="0" rtl="0">
              <a:spcBef>
                <a:spcPts val="0"/>
              </a:spcBef>
              <a:buNone/>
            </a:pPr>
            <a:r>
              <a:rPr lang="en"/>
              <a:t>Vista Lógica</a:t>
            </a:r>
          </a:p>
        </p:txBody>
      </p:sp>
      <p:pic>
        <p:nvPicPr>
          <p:cNvPr id="390" name="Shape 390"/>
          <p:cNvPicPr preferRelativeResize="0"/>
          <p:nvPr/>
        </p:nvPicPr>
        <p:blipFill rotWithShape="1">
          <a:blip r:embed="rId3">
            <a:alphaModFix/>
          </a:blip>
          <a:srcRect l="3434" t="47826" r="3731" b="1332"/>
          <a:stretch/>
        </p:blipFill>
        <p:spPr>
          <a:xfrm>
            <a:off x="2346025" y="758575"/>
            <a:ext cx="4451958" cy="4342150"/>
          </a:xfrm>
          <a:prstGeom prst="rect">
            <a:avLst/>
          </a:prstGeom>
          <a:noFill/>
          <a:ln>
            <a:noFill/>
          </a:ln>
        </p:spPr>
      </p:pic>
      <p:sp>
        <p:nvSpPr>
          <p:cNvPr id="391" name="Shape 391"/>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2</a:t>
            </a:r>
          </a:p>
        </p:txBody>
      </p:sp>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457200" y="-22621"/>
            <a:ext cx="8229600" cy="857400"/>
          </a:xfrm>
          <a:prstGeom prst="rect">
            <a:avLst/>
          </a:prstGeom>
        </p:spPr>
        <p:txBody>
          <a:bodyPr lIns="91425" tIns="91425" rIns="91425" bIns="91425" anchor="b" anchorCtr="0">
            <a:noAutofit/>
          </a:bodyPr>
          <a:lstStyle/>
          <a:p>
            <a:pPr>
              <a:spcBef>
                <a:spcPts val="0"/>
              </a:spcBef>
              <a:buNone/>
            </a:pPr>
            <a:r>
              <a:rPr lang="en"/>
              <a:t>Vista Física</a:t>
            </a:r>
          </a:p>
        </p:txBody>
      </p:sp>
      <p:sp>
        <p:nvSpPr>
          <p:cNvPr id="397" name="Shape 397"/>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2</a:t>
            </a:r>
          </a:p>
        </p:txBody>
      </p:sp>
      <p:pic>
        <p:nvPicPr>
          <p:cNvPr id="398" name="Shape 398"/>
          <p:cNvPicPr preferRelativeResize="0"/>
          <p:nvPr/>
        </p:nvPicPr>
        <p:blipFill>
          <a:blip r:embed="rId3">
            <a:alphaModFix/>
          </a:blip>
          <a:stretch>
            <a:fillRect/>
          </a:stretch>
        </p:blipFill>
        <p:spPr>
          <a:xfrm>
            <a:off x="873625" y="834774"/>
            <a:ext cx="7107536" cy="43087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457200" y="-22621"/>
            <a:ext cx="8229600" cy="857400"/>
          </a:xfrm>
          <a:prstGeom prst="rect">
            <a:avLst/>
          </a:prstGeom>
        </p:spPr>
        <p:txBody>
          <a:bodyPr lIns="91425" tIns="91425" rIns="91425" bIns="91425" anchor="b" anchorCtr="0">
            <a:noAutofit/>
          </a:bodyPr>
          <a:lstStyle/>
          <a:p>
            <a:pPr lvl="0" rtl="0">
              <a:spcBef>
                <a:spcPts val="0"/>
              </a:spcBef>
              <a:buNone/>
            </a:pPr>
            <a:r>
              <a:rPr lang="en"/>
              <a:t>Vista Física</a:t>
            </a:r>
          </a:p>
        </p:txBody>
      </p:sp>
      <p:pic>
        <p:nvPicPr>
          <p:cNvPr id="404" name="Shape 404"/>
          <p:cNvPicPr preferRelativeResize="0"/>
          <p:nvPr/>
        </p:nvPicPr>
        <p:blipFill rotWithShape="1">
          <a:blip r:embed="rId3">
            <a:alphaModFix/>
          </a:blip>
          <a:srcRect l="1473" t="22356" r="75862" b="41303"/>
          <a:stretch/>
        </p:blipFill>
        <p:spPr>
          <a:xfrm>
            <a:off x="2381250" y="834775"/>
            <a:ext cx="4433073" cy="4308724"/>
          </a:xfrm>
          <a:prstGeom prst="rect">
            <a:avLst/>
          </a:prstGeom>
          <a:noFill/>
          <a:ln>
            <a:noFill/>
          </a:ln>
        </p:spPr>
      </p:pic>
      <p:sp>
        <p:nvSpPr>
          <p:cNvPr id="405" name="Shape 405"/>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2</a:t>
            </a:r>
          </a:p>
        </p:txBody>
      </p:sp>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457200" y="-22621"/>
            <a:ext cx="8229600" cy="857400"/>
          </a:xfrm>
          <a:prstGeom prst="rect">
            <a:avLst/>
          </a:prstGeom>
        </p:spPr>
        <p:txBody>
          <a:bodyPr lIns="91425" tIns="91425" rIns="91425" bIns="91425" anchor="b" anchorCtr="0">
            <a:noAutofit/>
          </a:bodyPr>
          <a:lstStyle/>
          <a:p>
            <a:pPr lvl="0" rtl="0">
              <a:spcBef>
                <a:spcPts val="0"/>
              </a:spcBef>
              <a:buNone/>
            </a:pPr>
            <a:r>
              <a:rPr lang="en"/>
              <a:t>Vista Física</a:t>
            </a:r>
          </a:p>
        </p:txBody>
      </p:sp>
      <p:sp>
        <p:nvSpPr>
          <p:cNvPr id="411" name="Shape 411"/>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2</a:t>
            </a:r>
          </a:p>
        </p:txBody>
      </p:sp>
      <p:pic>
        <p:nvPicPr>
          <p:cNvPr id="412" name="Shape 412"/>
          <p:cNvPicPr preferRelativeResize="0"/>
          <p:nvPr/>
        </p:nvPicPr>
        <p:blipFill rotWithShape="1">
          <a:blip r:embed="rId3">
            <a:alphaModFix/>
          </a:blip>
          <a:srcRect l="30313" t="22542" r="27938" b="2117"/>
          <a:stretch/>
        </p:blipFill>
        <p:spPr>
          <a:xfrm>
            <a:off x="2604924" y="834775"/>
            <a:ext cx="3838850" cy="41998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sz="3000"/>
              <a:t>Aplicación</a:t>
            </a:r>
          </a:p>
        </p:txBody>
      </p:sp>
      <p:pic>
        <p:nvPicPr>
          <p:cNvPr id="418" name="Shape 418"/>
          <p:cNvPicPr preferRelativeResize="0"/>
          <p:nvPr/>
        </p:nvPicPr>
        <p:blipFill>
          <a:blip r:embed="rId3">
            <a:alphaModFix/>
          </a:blip>
          <a:stretch>
            <a:fillRect/>
          </a:stretch>
        </p:blipFill>
        <p:spPr>
          <a:xfrm>
            <a:off x="43125" y="1185973"/>
            <a:ext cx="4415274" cy="3655801"/>
          </a:xfrm>
          <a:prstGeom prst="rect">
            <a:avLst/>
          </a:prstGeom>
          <a:noFill/>
          <a:ln>
            <a:noFill/>
          </a:ln>
        </p:spPr>
      </p:pic>
      <p:pic>
        <p:nvPicPr>
          <p:cNvPr id="419" name="Shape 419"/>
          <p:cNvPicPr preferRelativeResize="0"/>
          <p:nvPr/>
        </p:nvPicPr>
        <p:blipFill>
          <a:blip r:embed="rId4">
            <a:alphaModFix/>
          </a:blip>
          <a:stretch>
            <a:fillRect/>
          </a:stretch>
        </p:blipFill>
        <p:spPr>
          <a:xfrm>
            <a:off x="4542452" y="1185975"/>
            <a:ext cx="4515347" cy="3655799"/>
          </a:xfrm>
          <a:prstGeom prst="rect">
            <a:avLst/>
          </a:prstGeom>
          <a:noFill/>
          <a:ln>
            <a:noFill/>
          </a:ln>
        </p:spPr>
      </p:pic>
      <p:sp>
        <p:nvSpPr>
          <p:cNvPr id="420" name="Shape 420"/>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3</a:t>
            </a:r>
          </a:p>
        </p:txBody>
      </p:sp>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sz="3000"/>
              <a:t>Aplicación</a:t>
            </a:r>
          </a:p>
        </p:txBody>
      </p:sp>
      <p:pic>
        <p:nvPicPr>
          <p:cNvPr id="426" name="Shape 426"/>
          <p:cNvPicPr preferRelativeResize="0"/>
          <p:nvPr/>
        </p:nvPicPr>
        <p:blipFill>
          <a:blip r:embed="rId3">
            <a:alphaModFix/>
          </a:blip>
          <a:stretch>
            <a:fillRect/>
          </a:stretch>
        </p:blipFill>
        <p:spPr>
          <a:xfrm>
            <a:off x="457198" y="1063374"/>
            <a:ext cx="4406074" cy="4080125"/>
          </a:xfrm>
          <a:prstGeom prst="rect">
            <a:avLst/>
          </a:prstGeom>
          <a:noFill/>
          <a:ln>
            <a:noFill/>
          </a:ln>
        </p:spPr>
      </p:pic>
      <p:pic>
        <p:nvPicPr>
          <p:cNvPr id="427" name="Shape 427"/>
          <p:cNvPicPr preferRelativeResize="0"/>
          <p:nvPr/>
        </p:nvPicPr>
        <p:blipFill>
          <a:blip r:embed="rId4">
            <a:alphaModFix/>
          </a:blip>
          <a:stretch>
            <a:fillRect/>
          </a:stretch>
        </p:blipFill>
        <p:spPr>
          <a:xfrm>
            <a:off x="5195826" y="1063374"/>
            <a:ext cx="3490971" cy="4080125"/>
          </a:xfrm>
          <a:prstGeom prst="rect">
            <a:avLst/>
          </a:prstGeom>
          <a:noFill/>
          <a:ln>
            <a:noFill/>
          </a:ln>
        </p:spPr>
      </p:pic>
      <p:sp>
        <p:nvSpPr>
          <p:cNvPr id="428" name="Shape 428"/>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3</a:t>
            </a:r>
          </a:p>
        </p:txBody>
      </p:sp>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ctrTitle"/>
          </p:nvPr>
        </p:nvSpPr>
        <p:spPr>
          <a:xfrm>
            <a:off x="685800" y="1583342"/>
            <a:ext cx="7772400" cy="1159799"/>
          </a:xfrm>
          <a:prstGeom prst="rect">
            <a:avLst/>
          </a:prstGeom>
        </p:spPr>
        <p:txBody>
          <a:bodyPr lIns="91425" tIns="91425" rIns="91425" bIns="91425" anchor="b" anchorCtr="0">
            <a:noAutofit/>
          </a:bodyPr>
          <a:lstStyle/>
          <a:p>
            <a:pPr>
              <a:spcBef>
                <a:spcPts val="0"/>
              </a:spcBef>
              <a:buNone/>
            </a:pPr>
            <a:r>
              <a:rPr lang="en"/>
              <a:t>Demo</a:t>
            </a:r>
          </a:p>
        </p:txBody>
      </p:sp>
      <p:sp>
        <p:nvSpPr>
          <p:cNvPr id="434" name="Shape 434"/>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3</a:t>
            </a:r>
          </a:p>
        </p:txBody>
      </p:sp>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Shape 439"/>
          <p:cNvSpPr txBox="1">
            <a:spLocks noGrp="1"/>
          </p:cNvSpPr>
          <p:nvPr>
            <p:ph type="body" idx="1"/>
          </p:nvPr>
        </p:nvSpPr>
        <p:spPr>
          <a:xfrm>
            <a:off x="457200" y="1200150"/>
            <a:ext cx="4117799" cy="3725699"/>
          </a:xfrm>
          <a:prstGeom prst="rect">
            <a:avLst/>
          </a:prstGeom>
        </p:spPr>
        <p:txBody>
          <a:bodyPr lIns="91425" tIns="91425" rIns="91425" bIns="91425" anchor="t" anchorCtr="0">
            <a:noAutofit/>
          </a:bodyPr>
          <a:lstStyle/>
          <a:p>
            <a:pPr marL="457200" lvl="0" indent="-368300" rtl="0">
              <a:spcBef>
                <a:spcPts val="0"/>
              </a:spcBef>
              <a:buClr>
                <a:srgbClr val="000000"/>
              </a:buClr>
              <a:buSzPct val="100000"/>
              <a:buFont typeface="Arial"/>
              <a:buAutoNum type="arabicPeriod"/>
            </a:pPr>
            <a:r>
              <a:rPr lang="en" sz="2200"/>
              <a:t>Motivación</a:t>
            </a:r>
          </a:p>
          <a:p>
            <a:pPr marL="457200" lvl="0" indent="-368300" rtl="0">
              <a:spcBef>
                <a:spcPts val="0"/>
              </a:spcBef>
              <a:buClr>
                <a:srgbClr val="000000"/>
              </a:buClr>
              <a:buSzPct val="100000"/>
              <a:buFont typeface="Arial"/>
              <a:buAutoNum type="arabicPeriod"/>
            </a:pPr>
            <a:r>
              <a:rPr lang="en" sz="2200"/>
              <a:t>BigData</a:t>
            </a:r>
          </a:p>
          <a:p>
            <a:pPr marL="457200" lvl="0" indent="-368300" rtl="0">
              <a:spcBef>
                <a:spcPts val="0"/>
              </a:spcBef>
              <a:buClr>
                <a:srgbClr val="000000"/>
              </a:buClr>
              <a:buSzPct val="100000"/>
              <a:buFont typeface="Arial"/>
              <a:buAutoNum type="arabicPeriod"/>
            </a:pPr>
            <a:r>
              <a:rPr lang="en" sz="2200"/>
              <a:t>Minería de texto y NLP</a:t>
            </a:r>
          </a:p>
          <a:p>
            <a:pPr marL="457200" lvl="0" indent="-368300" rtl="0">
              <a:spcBef>
                <a:spcPts val="0"/>
              </a:spcBef>
              <a:buClr>
                <a:srgbClr val="000000"/>
              </a:buClr>
              <a:buSzPct val="100000"/>
              <a:buFont typeface="Arial"/>
              <a:buAutoNum type="arabicPeriod"/>
            </a:pPr>
            <a:r>
              <a:rPr lang="en" sz="2200"/>
              <a:t>Solución</a:t>
            </a:r>
          </a:p>
          <a:p>
            <a:pPr marL="457200" lvl="0" indent="-368300" rtl="0">
              <a:spcBef>
                <a:spcPts val="0"/>
              </a:spcBef>
              <a:buClr>
                <a:srgbClr val="000000"/>
              </a:buClr>
              <a:buSzPct val="100000"/>
              <a:buFont typeface="Arial"/>
              <a:buAutoNum type="arabicPeriod"/>
            </a:pPr>
            <a:r>
              <a:rPr lang="en" sz="2200"/>
              <a:t>BigTexts</a:t>
            </a:r>
          </a:p>
          <a:p>
            <a:pPr marL="457200" lvl="0" indent="-368300" rtl="0">
              <a:spcBef>
                <a:spcPts val="0"/>
              </a:spcBef>
              <a:buClr>
                <a:schemeClr val="accent1"/>
              </a:buClr>
              <a:buSzPct val="100000"/>
              <a:buFont typeface="Arial"/>
              <a:buAutoNum type="arabicPeriod"/>
            </a:pPr>
            <a:r>
              <a:rPr lang="en" sz="2200" b="1">
                <a:solidFill>
                  <a:schemeClr val="accent1"/>
                </a:solidFill>
              </a:rPr>
              <a:t>Validación</a:t>
            </a:r>
          </a:p>
          <a:p>
            <a:pPr marL="457200" lvl="0" indent="-368300" rtl="0">
              <a:spcBef>
                <a:spcPts val="0"/>
              </a:spcBef>
              <a:buClr>
                <a:srgbClr val="000000"/>
              </a:buClr>
              <a:buSzPct val="100000"/>
              <a:buFont typeface="Arial"/>
              <a:buAutoNum type="arabicPeriod"/>
            </a:pPr>
            <a:r>
              <a:rPr lang="en" sz="2200"/>
              <a:t>Conclusiones y trabajo futuro</a:t>
            </a:r>
          </a:p>
        </p:txBody>
      </p:sp>
      <p:pic>
        <p:nvPicPr>
          <p:cNvPr id="440" name="Shape 440"/>
          <p:cNvPicPr preferRelativeResize="0"/>
          <p:nvPr/>
        </p:nvPicPr>
        <p:blipFill>
          <a:blip r:embed="rId3">
            <a:alphaModFix/>
          </a:blip>
          <a:stretch>
            <a:fillRect/>
          </a:stretch>
        </p:blipFill>
        <p:spPr>
          <a:xfrm>
            <a:off x="4767725" y="1506125"/>
            <a:ext cx="4249875" cy="2684499"/>
          </a:xfrm>
          <a:prstGeom prst="rect">
            <a:avLst/>
          </a:prstGeom>
          <a:noFill/>
          <a:ln>
            <a:noFill/>
          </a:ln>
        </p:spPr>
      </p:pic>
      <p:sp>
        <p:nvSpPr>
          <p:cNvPr id="441" name="Shape 44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Agenda</a:t>
            </a: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Pregunta motivadora</a:t>
            </a:r>
          </a:p>
        </p:txBody>
      </p:sp>
      <p:sp>
        <p:nvSpPr>
          <p:cNvPr id="52" name="Shape 52"/>
          <p:cNvSpPr txBox="1">
            <a:spLocks noGrp="1"/>
          </p:cNvSpPr>
          <p:nvPr>
            <p:ph type="body" idx="1"/>
          </p:nvPr>
        </p:nvSpPr>
        <p:spPr>
          <a:xfrm>
            <a:off x="3593225" y="1200150"/>
            <a:ext cx="5093700" cy="3725699"/>
          </a:xfrm>
          <a:prstGeom prst="rect">
            <a:avLst/>
          </a:prstGeom>
        </p:spPr>
        <p:txBody>
          <a:bodyPr lIns="91425" tIns="91425" rIns="91425" bIns="91425" anchor="t" anchorCtr="0">
            <a:noAutofit/>
          </a:bodyPr>
          <a:lstStyle/>
          <a:p>
            <a:pPr>
              <a:spcBef>
                <a:spcPts val="0"/>
              </a:spcBef>
              <a:buNone/>
            </a:pPr>
            <a:r>
              <a:rPr lang="en"/>
              <a:t>Cómo desde la </a:t>
            </a:r>
            <a:r>
              <a:rPr lang="en" u="sng"/>
              <a:t>informática </a:t>
            </a:r>
            <a:r>
              <a:rPr lang="en"/>
              <a:t>apoyar la investigación, análisis y toma de decisiones en el sector </a:t>
            </a:r>
            <a:r>
              <a:rPr lang="en" u="sng"/>
              <a:t>salud</a:t>
            </a:r>
            <a:r>
              <a:rPr lang="en"/>
              <a:t>, el cual requiere el tratamiento de texto narrativo en </a:t>
            </a:r>
            <a:r>
              <a:rPr lang="en" u="sng"/>
              <a:t>masa rápidamente</a:t>
            </a:r>
            <a:r>
              <a:rPr lang="en"/>
              <a:t>?</a:t>
            </a:r>
          </a:p>
        </p:txBody>
      </p:sp>
      <p:pic>
        <p:nvPicPr>
          <p:cNvPr id="53" name="Shape 53"/>
          <p:cNvPicPr preferRelativeResize="0"/>
          <p:nvPr/>
        </p:nvPicPr>
        <p:blipFill>
          <a:blip r:embed="rId3">
            <a:alphaModFix/>
          </a:blip>
          <a:stretch>
            <a:fillRect/>
          </a:stretch>
        </p:blipFill>
        <p:spPr>
          <a:xfrm>
            <a:off x="457200" y="1617275"/>
            <a:ext cx="2438400" cy="24384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a:t>6. Validación</a:t>
            </a:r>
          </a:p>
        </p:txBody>
      </p:sp>
      <p:pic>
        <p:nvPicPr>
          <p:cNvPr id="447" name="Shape 447"/>
          <p:cNvPicPr preferRelativeResize="0"/>
          <p:nvPr/>
        </p:nvPicPr>
        <p:blipFill>
          <a:blip r:embed="rId3">
            <a:alphaModFix/>
          </a:blip>
          <a:stretch>
            <a:fillRect/>
          </a:stretch>
        </p:blipFill>
        <p:spPr>
          <a:xfrm>
            <a:off x="595612" y="1063375"/>
            <a:ext cx="7952767" cy="4080124"/>
          </a:xfrm>
          <a:prstGeom prst="rect">
            <a:avLst/>
          </a:prstGeom>
          <a:noFill/>
          <a:ln>
            <a:noFill/>
          </a:ln>
        </p:spPr>
      </p:pic>
      <p:sp>
        <p:nvSpPr>
          <p:cNvPr id="448" name="Shape 448"/>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4</a:t>
            </a:r>
          </a:p>
        </p:txBody>
      </p:sp>
    </p:spTree>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Escenarios</a:t>
            </a:r>
          </a:p>
        </p:txBody>
      </p:sp>
      <p:sp>
        <p:nvSpPr>
          <p:cNvPr id="454" name="Shape 454"/>
          <p:cNvSpPr txBox="1">
            <a:spLocks noGrp="1"/>
          </p:cNvSpPr>
          <p:nvPr>
            <p:ph type="body" idx="1"/>
          </p:nvPr>
        </p:nvSpPr>
        <p:spPr>
          <a:xfrm>
            <a:off x="280725" y="1047750"/>
            <a:ext cx="8736300" cy="3725699"/>
          </a:xfrm>
          <a:prstGeom prst="rect">
            <a:avLst/>
          </a:prstGeom>
        </p:spPr>
        <p:txBody>
          <a:bodyPr lIns="91425" tIns="91425" rIns="91425" bIns="91425" anchor="t" anchorCtr="0">
            <a:noAutofit/>
          </a:bodyPr>
          <a:lstStyle/>
          <a:p>
            <a:pPr marL="457200" lvl="0" indent="-381000" rtl="0">
              <a:spcBef>
                <a:spcPts val="0"/>
              </a:spcBef>
              <a:buClr>
                <a:srgbClr val="000000"/>
              </a:buClr>
              <a:buSzPct val="100000"/>
              <a:buFont typeface="Arial"/>
              <a:buChar char="●"/>
            </a:pPr>
            <a:r>
              <a:rPr lang="en" sz="2400" u="sng"/>
              <a:t>2.000 EHRs aprox, 4 archivos</a:t>
            </a:r>
            <a:r>
              <a:rPr lang="en" sz="2400"/>
              <a:t> con registros de </a:t>
            </a:r>
            <a:r>
              <a:rPr lang="en" sz="2400" u="sng"/>
              <a:t>historias clínicas electrónicas del Hospital Universitario San Ignacio</a:t>
            </a:r>
            <a:r>
              <a:rPr lang="en" sz="2400"/>
              <a:t>:</a:t>
            </a:r>
          </a:p>
          <a:p>
            <a:pPr marL="914400" lvl="1" indent="-381000" rtl="0">
              <a:spcBef>
                <a:spcPts val="0"/>
              </a:spcBef>
              <a:buClr>
                <a:srgbClr val="000000"/>
              </a:buClr>
              <a:buSzPct val="80000"/>
              <a:buFont typeface="Courier New"/>
              <a:buChar char="o"/>
            </a:pPr>
            <a:r>
              <a:rPr lang="en" u="sng"/>
              <a:t>1.000 EHRs</a:t>
            </a:r>
            <a:r>
              <a:rPr lang="en"/>
              <a:t>, </a:t>
            </a:r>
            <a:r>
              <a:rPr lang="en" sz="2400"/>
              <a:t>1.945.886 bytes (1.945 Mb)</a:t>
            </a:r>
          </a:p>
          <a:p>
            <a:pPr marL="914400" lvl="1" indent="-381000" rtl="0">
              <a:spcBef>
                <a:spcPts val="0"/>
              </a:spcBef>
              <a:buClr>
                <a:srgbClr val="000000"/>
              </a:buClr>
              <a:buSzPct val="80000"/>
              <a:buFont typeface="Courier New"/>
              <a:buChar char="o"/>
            </a:pPr>
            <a:r>
              <a:rPr lang="en" u="sng"/>
              <a:t>700 EHRs</a:t>
            </a:r>
            <a:r>
              <a:rPr lang="en"/>
              <a:t>, </a:t>
            </a:r>
            <a:r>
              <a:rPr lang="en" sz="2400"/>
              <a:t>1.423.803 bytes (1.423 Mb)</a:t>
            </a:r>
          </a:p>
          <a:p>
            <a:pPr marL="914400" lvl="1" indent="-381000" rtl="0">
              <a:spcBef>
                <a:spcPts val="0"/>
              </a:spcBef>
              <a:buClr>
                <a:srgbClr val="000000"/>
              </a:buClr>
              <a:buSzPct val="80000"/>
              <a:buFont typeface="Courier New"/>
              <a:buChar char="o"/>
            </a:pPr>
            <a:r>
              <a:rPr lang="en" u="sng"/>
              <a:t>200 EHRs</a:t>
            </a:r>
            <a:r>
              <a:rPr lang="en"/>
              <a:t>, </a:t>
            </a:r>
            <a:r>
              <a:rPr lang="en" sz="2400"/>
              <a:t>437.643 bytes (437.643 Kb) y</a:t>
            </a:r>
          </a:p>
          <a:p>
            <a:pPr marL="914400" lvl="1" indent="-381000" rtl="0">
              <a:spcBef>
                <a:spcPts val="0"/>
              </a:spcBef>
              <a:buClr>
                <a:srgbClr val="000000"/>
              </a:buClr>
              <a:buSzPct val="80000"/>
              <a:buFont typeface="Courier New"/>
              <a:buChar char="o"/>
            </a:pPr>
            <a:r>
              <a:rPr lang="en" u="sng"/>
              <a:t>1 EHR</a:t>
            </a:r>
            <a:r>
              <a:rPr lang="en"/>
              <a:t>, </a:t>
            </a:r>
            <a:r>
              <a:rPr lang="en" sz="2400"/>
              <a:t>761 bytes</a:t>
            </a:r>
          </a:p>
          <a:p>
            <a:pPr marL="457200" lvl="0" indent="-381000" rtl="0">
              <a:spcBef>
                <a:spcPts val="0"/>
              </a:spcBef>
              <a:buClr>
                <a:srgbClr val="000000"/>
              </a:buClr>
              <a:buSzPct val="100000"/>
              <a:buFont typeface="Arial"/>
              <a:buChar char="●"/>
            </a:pPr>
            <a:r>
              <a:rPr lang="en" sz="2400"/>
              <a:t>1, 3 y 5 máquinas</a:t>
            </a:r>
          </a:p>
          <a:p>
            <a:pPr marL="457200" lvl="0" indent="-381000" rtl="0">
              <a:lnSpc>
                <a:spcPct val="115000"/>
              </a:lnSpc>
              <a:spcBef>
                <a:spcPts val="0"/>
              </a:spcBef>
              <a:buClr>
                <a:srgbClr val="000000"/>
              </a:buClr>
              <a:buSzPct val="100000"/>
              <a:buFont typeface="Arial"/>
              <a:buChar char="●"/>
            </a:pPr>
            <a:r>
              <a:rPr lang="en" sz="2400"/>
              <a:t>RegexNamedRecognition, Tokenizer, Tokenizer + POS-Tagger, Tokenizer + SnowballStemmer</a:t>
            </a:r>
          </a:p>
          <a:p>
            <a:pPr marL="457200" lvl="0" indent="-381000" rtl="0">
              <a:lnSpc>
                <a:spcPct val="115000"/>
              </a:lnSpc>
              <a:spcBef>
                <a:spcPts val="0"/>
              </a:spcBef>
              <a:buClr>
                <a:srgbClr val="000000"/>
              </a:buClr>
              <a:buSzPct val="100000"/>
              <a:buFont typeface="Arial"/>
              <a:buChar char="●"/>
            </a:pPr>
            <a:r>
              <a:rPr lang="en" sz="2400" u="sng">
                <a:solidFill>
                  <a:schemeClr val="dk1"/>
                </a:solidFill>
              </a:rPr>
              <a:t>5 iteraciones</a:t>
            </a:r>
          </a:p>
        </p:txBody>
      </p:sp>
      <p:sp>
        <p:nvSpPr>
          <p:cNvPr id="455" name="Shape 455"/>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4</a:t>
            </a:r>
          </a:p>
        </p:txBody>
      </p:sp>
    </p:spTree>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Shape 460"/>
          <p:cNvPicPr preferRelativeResize="0"/>
          <p:nvPr/>
        </p:nvPicPr>
        <p:blipFill>
          <a:blip r:embed="rId3">
            <a:alphaModFix/>
          </a:blip>
          <a:stretch>
            <a:fillRect/>
          </a:stretch>
        </p:blipFill>
        <p:spPr>
          <a:xfrm>
            <a:off x="1003162" y="467600"/>
            <a:ext cx="7137675" cy="4675899"/>
          </a:xfrm>
          <a:prstGeom prst="rect">
            <a:avLst/>
          </a:prstGeom>
          <a:noFill/>
          <a:ln>
            <a:noFill/>
          </a:ln>
        </p:spPr>
      </p:pic>
      <p:sp>
        <p:nvSpPr>
          <p:cNvPr id="461" name="Shape 461"/>
          <p:cNvSpPr txBox="1">
            <a:spLocks noGrp="1"/>
          </p:cNvSpPr>
          <p:nvPr>
            <p:ph type="title"/>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4</a:t>
            </a:r>
          </a:p>
        </p:txBody>
      </p:sp>
    </p:spTree>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Shape 466"/>
          <p:cNvPicPr preferRelativeResize="0"/>
          <p:nvPr/>
        </p:nvPicPr>
        <p:blipFill rotWithShape="1">
          <a:blip r:embed="rId3">
            <a:alphaModFix/>
          </a:blip>
          <a:srcRect l="3744"/>
          <a:stretch/>
        </p:blipFill>
        <p:spPr>
          <a:xfrm>
            <a:off x="1176100" y="427800"/>
            <a:ext cx="6928950" cy="4715700"/>
          </a:xfrm>
          <a:prstGeom prst="rect">
            <a:avLst/>
          </a:prstGeom>
          <a:noFill/>
          <a:ln>
            <a:noFill/>
          </a:ln>
        </p:spPr>
      </p:pic>
      <p:sp>
        <p:nvSpPr>
          <p:cNvPr id="467" name="Shape 467"/>
          <p:cNvSpPr txBox="1">
            <a:spLocks noGrp="1"/>
          </p:cNvSpPr>
          <p:nvPr>
            <p:ph type="title"/>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4</a:t>
            </a:r>
          </a:p>
        </p:txBody>
      </p:sp>
    </p:spTree>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Shape 472"/>
          <p:cNvPicPr preferRelativeResize="0"/>
          <p:nvPr/>
        </p:nvPicPr>
        <p:blipFill>
          <a:blip r:embed="rId3">
            <a:alphaModFix/>
          </a:blip>
          <a:stretch>
            <a:fillRect/>
          </a:stretch>
        </p:blipFill>
        <p:spPr>
          <a:xfrm>
            <a:off x="982462" y="440475"/>
            <a:ext cx="7179075" cy="4703025"/>
          </a:xfrm>
          <a:prstGeom prst="rect">
            <a:avLst/>
          </a:prstGeom>
          <a:noFill/>
          <a:ln>
            <a:noFill/>
          </a:ln>
        </p:spPr>
      </p:pic>
      <p:sp>
        <p:nvSpPr>
          <p:cNvPr id="473" name="Shape 473"/>
          <p:cNvSpPr txBox="1">
            <a:spLocks noGrp="1"/>
          </p:cNvSpPr>
          <p:nvPr>
            <p:ph type="title"/>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4</a:t>
            </a:r>
          </a:p>
        </p:txBody>
      </p:sp>
    </p:spTree>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Shape 478"/>
          <p:cNvPicPr preferRelativeResize="0"/>
          <p:nvPr/>
        </p:nvPicPr>
        <p:blipFill>
          <a:blip r:embed="rId3">
            <a:alphaModFix/>
          </a:blip>
          <a:stretch>
            <a:fillRect/>
          </a:stretch>
        </p:blipFill>
        <p:spPr>
          <a:xfrm>
            <a:off x="885525" y="427800"/>
            <a:ext cx="7198450" cy="4715700"/>
          </a:xfrm>
          <a:prstGeom prst="rect">
            <a:avLst/>
          </a:prstGeom>
          <a:noFill/>
          <a:ln>
            <a:noFill/>
          </a:ln>
        </p:spPr>
      </p:pic>
      <p:sp>
        <p:nvSpPr>
          <p:cNvPr id="479" name="Shape 479"/>
          <p:cNvSpPr txBox="1">
            <a:spLocks noGrp="1"/>
          </p:cNvSpPr>
          <p:nvPr>
            <p:ph type="title"/>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4</a:t>
            </a:r>
          </a:p>
        </p:txBody>
      </p:sp>
    </p:spTree>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Shape 484"/>
          <p:cNvSpPr txBox="1">
            <a:spLocks noGrp="1"/>
          </p:cNvSpPr>
          <p:nvPr>
            <p:ph type="body" idx="1"/>
          </p:nvPr>
        </p:nvSpPr>
        <p:spPr>
          <a:xfrm>
            <a:off x="457200" y="1200150"/>
            <a:ext cx="4117799" cy="3725699"/>
          </a:xfrm>
          <a:prstGeom prst="rect">
            <a:avLst/>
          </a:prstGeom>
        </p:spPr>
        <p:txBody>
          <a:bodyPr lIns="91425" tIns="91425" rIns="91425" bIns="91425" anchor="t" anchorCtr="0">
            <a:noAutofit/>
          </a:bodyPr>
          <a:lstStyle/>
          <a:p>
            <a:pPr marL="457200" lvl="0" indent="-368300" rtl="0">
              <a:spcBef>
                <a:spcPts val="0"/>
              </a:spcBef>
              <a:buClr>
                <a:srgbClr val="000000"/>
              </a:buClr>
              <a:buSzPct val="100000"/>
              <a:buFont typeface="Arial"/>
              <a:buAutoNum type="arabicPeriod"/>
            </a:pPr>
            <a:r>
              <a:rPr lang="en" sz="2200"/>
              <a:t>Motivación</a:t>
            </a:r>
          </a:p>
          <a:p>
            <a:pPr marL="457200" lvl="0" indent="-368300" rtl="0">
              <a:spcBef>
                <a:spcPts val="0"/>
              </a:spcBef>
              <a:buClr>
                <a:schemeClr val="dk1"/>
              </a:buClr>
              <a:buSzPct val="100000"/>
              <a:buFont typeface="Arial"/>
              <a:buAutoNum type="arabicPeriod"/>
            </a:pPr>
            <a:r>
              <a:rPr lang="en" sz="2200">
                <a:solidFill>
                  <a:schemeClr val="dk1"/>
                </a:solidFill>
              </a:rPr>
              <a:t>BigData</a:t>
            </a:r>
          </a:p>
          <a:p>
            <a:pPr marL="457200" lvl="0" indent="-368300" rtl="0">
              <a:spcBef>
                <a:spcPts val="0"/>
              </a:spcBef>
              <a:buClr>
                <a:srgbClr val="000000"/>
              </a:buClr>
              <a:buSzPct val="100000"/>
              <a:buFont typeface="Arial"/>
              <a:buAutoNum type="arabicPeriod"/>
            </a:pPr>
            <a:r>
              <a:rPr lang="en" sz="2200"/>
              <a:t>Minería de texto y NLP</a:t>
            </a:r>
          </a:p>
          <a:p>
            <a:pPr marL="457200" lvl="0" indent="-368300" rtl="0">
              <a:spcBef>
                <a:spcPts val="0"/>
              </a:spcBef>
              <a:buClr>
                <a:srgbClr val="000000"/>
              </a:buClr>
              <a:buSzPct val="100000"/>
              <a:buFont typeface="Arial"/>
              <a:buAutoNum type="arabicPeriod"/>
            </a:pPr>
            <a:r>
              <a:rPr lang="en" sz="2200"/>
              <a:t>Solución</a:t>
            </a:r>
          </a:p>
          <a:p>
            <a:pPr marL="457200" lvl="0" indent="-368300" rtl="0">
              <a:spcBef>
                <a:spcPts val="0"/>
              </a:spcBef>
              <a:buClr>
                <a:srgbClr val="000000"/>
              </a:buClr>
              <a:buSzPct val="100000"/>
              <a:buFont typeface="Arial"/>
              <a:buAutoNum type="arabicPeriod"/>
            </a:pPr>
            <a:r>
              <a:rPr lang="en" sz="2200"/>
              <a:t>BigTexts</a:t>
            </a:r>
          </a:p>
          <a:p>
            <a:pPr marL="457200" lvl="0" indent="-368300" rtl="0">
              <a:spcBef>
                <a:spcPts val="0"/>
              </a:spcBef>
              <a:buClr>
                <a:srgbClr val="000000"/>
              </a:buClr>
              <a:buSzPct val="100000"/>
              <a:buFont typeface="Arial"/>
              <a:buAutoNum type="arabicPeriod"/>
            </a:pPr>
            <a:r>
              <a:rPr lang="en" sz="2200"/>
              <a:t>Validación</a:t>
            </a:r>
          </a:p>
          <a:p>
            <a:pPr marL="457200" lvl="0" indent="-368300" rtl="0">
              <a:spcBef>
                <a:spcPts val="0"/>
              </a:spcBef>
              <a:buClr>
                <a:schemeClr val="accent1"/>
              </a:buClr>
              <a:buSzPct val="100000"/>
              <a:buFont typeface="Arial"/>
              <a:buAutoNum type="arabicPeriod"/>
            </a:pPr>
            <a:r>
              <a:rPr lang="en" sz="2200" b="1">
                <a:solidFill>
                  <a:schemeClr val="accent1"/>
                </a:solidFill>
              </a:rPr>
              <a:t>Conclusiones y trabajo futuro</a:t>
            </a:r>
          </a:p>
        </p:txBody>
      </p:sp>
      <p:sp>
        <p:nvSpPr>
          <p:cNvPr id="485" name="Shape 48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Agenda</a:t>
            </a:r>
          </a:p>
        </p:txBody>
      </p:sp>
      <p:pic>
        <p:nvPicPr>
          <p:cNvPr id="486" name="Shape 486"/>
          <p:cNvPicPr preferRelativeResize="0"/>
          <p:nvPr/>
        </p:nvPicPr>
        <p:blipFill>
          <a:blip r:embed="rId3">
            <a:alphaModFix/>
          </a:blip>
          <a:stretch>
            <a:fillRect/>
          </a:stretch>
        </p:blipFill>
        <p:spPr>
          <a:xfrm>
            <a:off x="4767725" y="1506125"/>
            <a:ext cx="4249875" cy="26844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xfrm>
            <a:off x="457200" y="53578"/>
            <a:ext cx="8229600" cy="857400"/>
          </a:xfrm>
          <a:prstGeom prst="rect">
            <a:avLst/>
          </a:prstGeom>
        </p:spPr>
        <p:txBody>
          <a:bodyPr lIns="91425" tIns="91425" rIns="91425" bIns="91425" anchor="b" anchorCtr="0">
            <a:noAutofit/>
          </a:bodyPr>
          <a:lstStyle/>
          <a:p>
            <a:pPr lvl="0">
              <a:spcBef>
                <a:spcPts val="0"/>
              </a:spcBef>
              <a:buNone/>
            </a:pPr>
            <a:r>
              <a:rPr lang="en"/>
              <a:t>7. Conclusiones</a:t>
            </a:r>
          </a:p>
        </p:txBody>
      </p:sp>
      <p:sp>
        <p:nvSpPr>
          <p:cNvPr id="492" name="Shape 492"/>
          <p:cNvSpPr txBox="1">
            <a:spLocks noGrp="1"/>
          </p:cNvSpPr>
          <p:nvPr>
            <p:ph type="body" idx="1"/>
          </p:nvPr>
        </p:nvSpPr>
        <p:spPr>
          <a:xfrm>
            <a:off x="193850" y="895350"/>
            <a:ext cx="8763000" cy="3725699"/>
          </a:xfrm>
          <a:prstGeom prst="rect">
            <a:avLst/>
          </a:prstGeom>
        </p:spPr>
        <p:txBody>
          <a:bodyPr lIns="91425" tIns="91425" rIns="91425" bIns="91425" anchor="t" anchorCtr="0">
            <a:noAutofit/>
          </a:bodyPr>
          <a:lstStyle/>
          <a:p>
            <a:pPr marL="457200" lvl="0" indent="-355600" rtl="0">
              <a:spcBef>
                <a:spcPts val="0"/>
              </a:spcBef>
              <a:buClr>
                <a:schemeClr val="dk1"/>
              </a:buClr>
              <a:buSzPct val="100000"/>
              <a:buFont typeface="Arial"/>
              <a:buChar char="●"/>
            </a:pPr>
            <a:r>
              <a:rPr lang="en" sz="2000">
                <a:solidFill>
                  <a:schemeClr val="dk1"/>
                </a:solidFill>
              </a:rPr>
              <a:t>BigTexts </a:t>
            </a:r>
            <a:r>
              <a:rPr lang="en" sz="2000" u="sng">
                <a:solidFill>
                  <a:schemeClr val="dk1"/>
                </a:solidFill>
              </a:rPr>
              <a:t>mejora los tiempos de respuesta</a:t>
            </a:r>
            <a:r>
              <a:rPr lang="en" sz="2000">
                <a:solidFill>
                  <a:schemeClr val="dk1"/>
                </a:solidFill>
              </a:rPr>
              <a:t>  para análisis de </a:t>
            </a:r>
            <a:r>
              <a:rPr lang="en" sz="2000" u="sng">
                <a:solidFill>
                  <a:schemeClr val="dk1"/>
                </a:solidFill>
              </a:rPr>
              <a:t>texto narrativo</a:t>
            </a:r>
            <a:r>
              <a:rPr lang="en" sz="2000">
                <a:solidFill>
                  <a:schemeClr val="dk1"/>
                </a:solidFill>
              </a:rPr>
              <a:t> en el </a:t>
            </a:r>
            <a:r>
              <a:rPr lang="en" sz="2000" u="sng">
                <a:solidFill>
                  <a:schemeClr val="dk1"/>
                </a:solidFill>
              </a:rPr>
              <a:t>sector salud y en otros</a:t>
            </a:r>
            <a:r>
              <a:rPr lang="en" sz="2000">
                <a:solidFill>
                  <a:schemeClr val="dk1"/>
                </a:solidFill>
              </a:rPr>
              <a:t>.</a:t>
            </a:r>
          </a:p>
          <a:p>
            <a:pPr marL="457200" lvl="0" indent="-355600" rtl="0">
              <a:spcBef>
                <a:spcPts val="0"/>
              </a:spcBef>
              <a:buClr>
                <a:schemeClr val="dk1"/>
              </a:buClr>
              <a:buSzPct val="100000"/>
              <a:buFont typeface="Arial"/>
              <a:buChar char="●"/>
            </a:pPr>
            <a:r>
              <a:rPr lang="en" sz="2000">
                <a:solidFill>
                  <a:schemeClr val="dk1"/>
                </a:solidFill>
              </a:rPr>
              <a:t>Vale la pena usar toda la infraestructura de Big Data </a:t>
            </a:r>
            <a:r>
              <a:rPr lang="en" sz="2000" u="sng">
                <a:solidFill>
                  <a:schemeClr val="dk1"/>
                </a:solidFill>
              </a:rPr>
              <a:t>siempre y cuando se tengan archivos lo suficientemente grandes o tareas lo suficientemente complejas</a:t>
            </a:r>
          </a:p>
          <a:p>
            <a:pPr marL="457200" lvl="0" indent="-355600" rtl="0">
              <a:spcBef>
                <a:spcPts val="0"/>
              </a:spcBef>
              <a:buClr>
                <a:srgbClr val="000000"/>
              </a:buClr>
              <a:buSzPct val="100000"/>
              <a:buFont typeface="Arial"/>
              <a:buChar char="●"/>
            </a:pPr>
            <a:r>
              <a:rPr lang="en" sz="2000"/>
              <a:t>La adición de una </a:t>
            </a:r>
            <a:r>
              <a:rPr lang="en" sz="2000" u="sng"/>
              <a:t>capa de abstracción</a:t>
            </a:r>
            <a:r>
              <a:rPr lang="en" sz="2000"/>
              <a:t> a todo el ecosistema de tecnologías de Big Data y Minería de Texto es un </a:t>
            </a:r>
            <a:r>
              <a:rPr lang="en" sz="2000" u="sng"/>
              <a:t>aporte muy valioso</a:t>
            </a:r>
            <a:r>
              <a:rPr lang="en" sz="2000"/>
              <a:t>, ya que la </a:t>
            </a:r>
            <a:r>
              <a:rPr lang="en" sz="2000" u="sng"/>
              <a:t>instalación, configuración e integración</a:t>
            </a:r>
            <a:r>
              <a:rPr lang="en" sz="2000"/>
              <a:t> de los componentes es </a:t>
            </a:r>
            <a:r>
              <a:rPr lang="en" sz="2000" u="sng"/>
              <a:t>bastante dispendiosa</a:t>
            </a:r>
          </a:p>
          <a:p>
            <a:pPr marL="457200" lvl="0" indent="-355600" rtl="0">
              <a:spcBef>
                <a:spcPts val="0"/>
              </a:spcBef>
              <a:buClr>
                <a:srgbClr val="000000"/>
              </a:buClr>
              <a:buSzPct val="100000"/>
              <a:buFont typeface="Arial"/>
              <a:buChar char="●"/>
            </a:pPr>
            <a:r>
              <a:rPr lang="en" sz="2000"/>
              <a:t>El uso de la metodología </a:t>
            </a:r>
            <a:r>
              <a:rPr lang="en" sz="2000" u="sng"/>
              <a:t>PXP</a:t>
            </a:r>
            <a:r>
              <a:rPr lang="en" sz="2000"/>
              <a:t> aunque incrementa significativamente el tiempo requerido para planeación y desarrollo de pruebas unitarias, </a:t>
            </a:r>
            <a:r>
              <a:rPr lang="en" sz="2000" u="sng"/>
              <a:t>mejora también la efectividad en el desarrollo</a:t>
            </a:r>
            <a:r>
              <a:rPr lang="en" sz="2000"/>
              <a:t>, disminuyendo el número de defectos por artefacto</a:t>
            </a:r>
          </a:p>
        </p:txBody>
      </p:sp>
    </p:spTree>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title"/>
          </p:nvPr>
        </p:nvSpPr>
        <p:spPr>
          <a:xfrm>
            <a:off x="457200" y="53578"/>
            <a:ext cx="8229600" cy="857400"/>
          </a:xfrm>
          <a:prstGeom prst="rect">
            <a:avLst/>
          </a:prstGeom>
        </p:spPr>
        <p:txBody>
          <a:bodyPr lIns="91425" tIns="91425" rIns="91425" bIns="91425" anchor="b" anchorCtr="0">
            <a:noAutofit/>
          </a:bodyPr>
          <a:lstStyle/>
          <a:p>
            <a:pPr lvl="0">
              <a:spcBef>
                <a:spcPts val="0"/>
              </a:spcBef>
              <a:buNone/>
            </a:pPr>
            <a:r>
              <a:rPr lang="en"/>
              <a:t>7. Trabajo Futuro</a:t>
            </a:r>
          </a:p>
        </p:txBody>
      </p:sp>
      <p:sp>
        <p:nvSpPr>
          <p:cNvPr id="498" name="Shape 498"/>
          <p:cNvSpPr txBox="1">
            <a:spLocks noGrp="1"/>
          </p:cNvSpPr>
          <p:nvPr>
            <p:ph type="body" idx="1"/>
          </p:nvPr>
        </p:nvSpPr>
        <p:spPr>
          <a:xfrm>
            <a:off x="457200" y="971550"/>
            <a:ext cx="8229600" cy="3725699"/>
          </a:xfrm>
          <a:prstGeom prst="rect">
            <a:avLst/>
          </a:prstGeom>
        </p:spPr>
        <p:txBody>
          <a:bodyPr lIns="91425" tIns="91425" rIns="91425" bIns="91425" anchor="t" anchorCtr="0">
            <a:noAutofit/>
          </a:bodyPr>
          <a:lstStyle/>
          <a:p>
            <a:pPr marL="457200" lvl="0" indent="-393700" rtl="0">
              <a:spcBef>
                <a:spcPts val="0"/>
              </a:spcBef>
              <a:buClr>
                <a:srgbClr val="000000"/>
              </a:buClr>
              <a:buSzPct val="100000"/>
              <a:buFont typeface="Arial"/>
              <a:buChar char="●"/>
            </a:pPr>
            <a:r>
              <a:rPr lang="en" sz="2600"/>
              <a:t>Usar </a:t>
            </a:r>
            <a:r>
              <a:rPr lang="en" sz="2600" u="sng"/>
              <a:t>Cloud Computing</a:t>
            </a:r>
            <a:r>
              <a:rPr lang="en" sz="2600"/>
              <a:t> para abordar el problema planteado en el presente proyecto</a:t>
            </a:r>
          </a:p>
          <a:p>
            <a:pPr marL="457200" lvl="0" indent="-393700" rtl="0">
              <a:spcBef>
                <a:spcPts val="0"/>
              </a:spcBef>
              <a:buClr>
                <a:srgbClr val="000000"/>
              </a:buClr>
              <a:buSzPct val="100000"/>
              <a:buFont typeface="Arial"/>
              <a:buChar char="●"/>
            </a:pPr>
            <a:r>
              <a:rPr lang="en" sz="2600"/>
              <a:t>Desarrollo de </a:t>
            </a:r>
            <a:r>
              <a:rPr lang="en" sz="2600" u="sng"/>
              <a:t>más UDFs</a:t>
            </a:r>
            <a:r>
              <a:rPr lang="en" sz="2600"/>
              <a:t> para incrementar el catálogo de tareas de pre-procesamiento de BigTexts(gracias a la arquitectura flexible diseñada)</a:t>
            </a:r>
          </a:p>
          <a:p>
            <a:pPr marL="457200" lvl="0" indent="-393700">
              <a:spcBef>
                <a:spcPts val="0"/>
              </a:spcBef>
              <a:buClr>
                <a:srgbClr val="000000"/>
              </a:buClr>
              <a:buSzPct val="100000"/>
              <a:buFont typeface="Arial"/>
              <a:buChar char="●"/>
            </a:pPr>
            <a:r>
              <a:rPr lang="en" sz="2600"/>
              <a:t>Instalación de un cluster Hadoop en la infraestructura del centro de computación de alto desempeño de la Pontificia Universidad Javeriana (</a:t>
            </a:r>
            <a:r>
              <a:rPr lang="en" sz="2600" u="sng"/>
              <a:t>ZINE</a:t>
            </a:r>
            <a:r>
              <a:rPr lang="en" sz="2600"/>
              <a:t>)</a:t>
            </a:r>
          </a:p>
        </p:txBody>
      </p:sp>
    </p:spTree>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Shape 50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Preguntas</a:t>
            </a:r>
          </a:p>
        </p:txBody>
      </p:sp>
      <p:pic>
        <p:nvPicPr>
          <p:cNvPr id="504" name="Shape 504"/>
          <p:cNvPicPr preferRelativeResize="0"/>
          <p:nvPr/>
        </p:nvPicPr>
        <p:blipFill>
          <a:blip r:embed="rId3">
            <a:alphaModFix/>
          </a:blip>
          <a:stretch>
            <a:fillRect/>
          </a:stretch>
        </p:blipFill>
        <p:spPr>
          <a:xfrm>
            <a:off x="2220722" y="1063375"/>
            <a:ext cx="4080105" cy="4080123"/>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457200" y="1200150"/>
            <a:ext cx="4117799" cy="3725699"/>
          </a:xfrm>
          <a:prstGeom prst="rect">
            <a:avLst/>
          </a:prstGeom>
        </p:spPr>
        <p:txBody>
          <a:bodyPr lIns="91425" tIns="91425" rIns="91425" bIns="91425" anchor="t" anchorCtr="0">
            <a:noAutofit/>
          </a:bodyPr>
          <a:lstStyle/>
          <a:p>
            <a:pPr marL="457200" lvl="0" indent="-368300" rtl="0">
              <a:spcBef>
                <a:spcPts val="0"/>
              </a:spcBef>
              <a:buClr>
                <a:srgbClr val="000000"/>
              </a:buClr>
              <a:buSzPct val="100000"/>
              <a:buFont typeface="Arial"/>
              <a:buAutoNum type="arabicPeriod"/>
            </a:pPr>
            <a:r>
              <a:rPr lang="en" sz="2200"/>
              <a:t>Motivación</a:t>
            </a:r>
          </a:p>
          <a:p>
            <a:pPr marL="457200" lvl="0" indent="-368300" rtl="0">
              <a:spcBef>
                <a:spcPts val="0"/>
              </a:spcBef>
              <a:buClr>
                <a:schemeClr val="accent1"/>
              </a:buClr>
              <a:buSzPct val="100000"/>
              <a:buFont typeface="Arial"/>
              <a:buAutoNum type="arabicPeriod"/>
            </a:pPr>
            <a:r>
              <a:rPr lang="en" sz="2200" b="1">
                <a:solidFill>
                  <a:schemeClr val="accent1"/>
                </a:solidFill>
              </a:rPr>
              <a:t>Estado del arte</a:t>
            </a:r>
          </a:p>
          <a:p>
            <a:pPr marL="914400" lvl="1" indent="-368300" rtl="0">
              <a:spcBef>
                <a:spcPts val="0"/>
              </a:spcBef>
              <a:buClr>
                <a:srgbClr val="000000"/>
              </a:buClr>
              <a:buSzPct val="100000"/>
              <a:buFont typeface="Arial"/>
              <a:buAutoNum type="alphaLcPeriod"/>
            </a:pPr>
            <a:r>
              <a:rPr lang="en" sz="2200"/>
              <a:t>BigData</a:t>
            </a:r>
          </a:p>
          <a:p>
            <a:pPr marL="914400" lvl="1" indent="-368300" rtl="0">
              <a:spcBef>
                <a:spcPts val="0"/>
              </a:spcBef>
              <a:buClr>
                <a:srgbClr val="000000"/>
              </a:buClr>
              <a:buSzPct val="100000"/>
              <a:buFont typeface="Arial"/>
              <a:buAutoNum type="alphaLcPeriod"/>
            </a:pPr>
            <a:r>
              <a:rPr lang="en" sz="2200"/>
              <a:t>Minería de texto y NLP</a:t>
            </a:r>
          </a:p>
          <a:p>
            <a:pPr marL="457200" lvl="0" indent="-368300" rtl="0">
              <a:spcBef>
                <a:spcPts val="0"/>
              </a:spcBef>
              <a:buClr>
                <a:srgbClr val="000000"/>
              </a:buClr>
              <a:buSzPct val="100000"/>
              <a:buFont typeface="Arial"/>
              <a:buAutoNum type="arabicPeriod"/>
            </a:pPr>
            <a:r>
              <a:rPr lang="en" sz="2200"/>
              <a:t>Pregunta de investigación</a:t>
            </a:r>
          </a:p>
          <a:p>
            <a:pPr marL="457200" lvl="0" indent="-368300" rtl="0">
              <a:spcBef>
                <a:spcPts val="0"/>
              </a:spcBef>
              <a:buClr>
                <a:srgbClr val="000000"/>
              </a:buClr>
              <a:buSzPct val="100000"/>
              <a:buFont typeface="Arial"/>
              <a:buAutoNum type="arabicPeriod"/>
            </a:pPr>
            <a:r>
              <a:rPr lang="en" sz="2200"/>
              <a:t>BigTexts</a:t>
            </a:r>
          </a:p>
          <a:p>
            <a:pPr marL="457200" lvl="0" indent="-368300" rtl="0">
              <a:spcBef>
                <a:spcPts val="0"/>
              </a:spcBef>
              <a:buClr>
                <a:srgbClr val="000000"/>
              </a:buClr>
              <a:buSzPct val="100000"/>
              <a:buFont typeface="Arial"/>
              <a:buAutoNum type="arabicPeriod"/>
            </a:pPr>
            <a:r>
              <a:rPr lang="en" sz="2200"/>
              <a:t>Validación</a:t>
            </a:r>
          </a:p>
          <a:p>
            <a:pPr marL="457200" lvl="0" indent="-368300" rtl="0">
              <a:spcBef>
                <a:spcPts val="0"/>
              </a:spcBef>
              <a:buClr>
                <a:srgbClr val="000000"/>
              </a:buClr>
              <a:buSzPct val="100000"/>
              <a:buFont typeface="Arial"/>
              <a:buAutoNum type="arabicPeriod"/>
            </a:pPr>
            <a:r>
              <a:rPr lang="en" sz="2200"/>
              <a:t>Conclusiones y trabajo futuro</a:t>
            </a:r>
          </a:p>
        </p:txBody>
      </p:sp>
      <p:sp>
        <p:nvSpPr>
          <p:cNvPr id="59" name="Shape 5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Agenda</a:t>
            </a:r>
          </a:p>
        </p:txBody>
      </p:sp>
      <p:pic>
        <p:nvPicPr>
          <p:cNvPr id="60" name="Shape 60"/>
          <p:cNvPicPr preferRelativeResize="0"/>
          <p:nvPr/>
        </p:nvPicPr>
        <p:blipFill>
          <a:blip r:embed="rId3">
            <a:alphaModFix/>
          </a:blip>
          <a:stretch>
            <a:fillRect/>
          </a:stretch>
        </p:blipFill>
        <p:spPr>
          <a:xfrm>
            <a:off x="4767725" y="1506125"/>
            <a:ext cx="4249875" cy="26844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Shape 50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Referencias</a:t>
            </a:r>
          </a:p>
        </p:txBody>
      </p:sp>
      <p:sp>
        <p:nvSpPr>
          <p:cNvPr id="510" name="Shape 510"/>
          <p:cNvSpPr txBox="1">
            <a:spLocks noGrp="1"/>
          </p:cNvSpPr>
          <p:nvPr>
            <p:ph type="body" idx="1"/>
          </p:nvPr>
        </p:nvSpPr>
        <p:spPr>
          <a:xfrm>
            <a:off x="220275" y="895350"/>
            <a:ext cx="8667900" cy="3725699"/>
          </a:xfrm>
          <a:prstGeom prst="rect">
            <a:avLst/>
          </a:prstGeom>
        </p:spPr>
        <p:txBody>
          <a:bodyPr lIns="91425" tIns="91425" rIns="91425" bIns="91425" anchor="t" anchorCtr="0">
            <a:noAutofit/>
          </a:bodyPr>
          <a:lstStyle/>
          <a:p>
            <a:pPr lvl="0" rtl="0">
              <a:spcBef>
                <a:spcPts val="0"/>
              </a:spcBef>
              <a:buClr>
                <a:schemeClr val="dk1"/>
              </a:buClr>
              <a:buSzPct val="78571"/>
              <a:buFont typeface="Arial"/>
              <a:buNone/>
            </a:pPr>
            <a:r>
              <a:rPr lang="en" sz="1400"/>
              <a:t>[1] Apache Software Foundation. Hadoop.http://hadoop.apache.org/What+Is+Apache+Hadoop</a:t>
            </a:r>
          </a:p>
          <a:p>
            <a:pPr lvl="0" rtl="0">
              <a:spcBef>
                <a:spcPts val="0"/>
              </a:spcBef>
              <a:buClr>
                <a:schemeClr val="dk1"/>
              </a:buClr>
              <a:buSzPct val="78571"/>
              <a:buFont typeface="Arial"/>
              <a:buNone/>
            </a:pPr>
            <a:r>
              <a:rPr lang="en" sz="1400"/>
              <a:t>[2] danah boyd and Kate Crawford. CRITICAL QUESTIONS FOR BIG DATA: provocations for a cultural, technological, and scholarly phenomenon. Information, Communication &amp; Society, 15(5):662{679, June 2012.</a:t>
            </a:r>
          </a:p>
          <a:p>
            <a:pPr lvl="0" rtl="0">
              <a:spcBef>
                <a:spcPts val="0"/>
              </a:spcBef>
              <a:buClr>
                <a:schemeClr val="dk1"/>
              </a:buClr>
              <a:buSzPct val="78571"/>
              <a:buFont typeface="Arial"/>
              <a:buNone/>
            </a:pPr>
            <a:r>
              <a:rPr lang="en" sz="1400"/>
              <a:t>[3] Benjamin H. Brinkmann, Mark R. Bower, Keith A. Stengel, Gregory A. Worrell, and Matt Stead. Large-scale electrophysiology: Acquisition,</a:t>
            </a:r>
          </a:p>
          <a:p>
            <a:pPr lvl="0" rtl="0">
              <a:spcBef>
                <a:spcPts val="0"/>
              </a:spcBef>
              <a:buClr>
                <a:schemeClr val="dk1"/>
              </a:buClr>
              <a:buSzPct val="78571"/>
              <a:buFont typeface="Arial"/>
              <a:buNone/>
            </a:pPr>
            <a:r>
              <a:rPr lang="en" sz="1400"/>
              <a:t>compression, encryption, and storage of big data. Journal of Neuroscience Methods, 180(1):185{192, May 2009.</a:t>
            </a:r>
          </a:p>
          <a:p>
            <a:pPr lvl="0" rtl="0">
              <a:spcBef>
                <a:spcPts val="0"/>
              </a:spcBef>
              <a:buClr>
                <a:schemeClr val="dk1"/>
              </a:buClr>
              <a:buSzPct val="78571"/>
              <a:buFont typeface="Arial"/>
              <a:buNone/>
            </a:pPr>
            <a:r>
              <a:rPr lang="en" sz="1400"/>
              <a:t>[4] Nitesh V. Chawla and Darcy A. Davis. Bringing big data to personalized healthcare: A patient-centered framework. 28:660{665.</a:t>
            </a:r>
          </a:p>
          <a:p>
            <a:pPr lvl="0" rtl="0">
              <a:spcBef>
                <a:spcPts val="0"/>
              </a:spcBef>
              <a:buClr>
                <a:schemeClr val="dk1"/>
              </a:buClr>
              <a:buSzPct val="78571"/>
              <a:buFont typeface="Arial"/>
              <a:buNone/>
            </a:pPr>
            <a:r>
              <a:rPr lang="en" sz="1400"/>
              <a:t>[5] Bill Fox. Using big data for big impact. leveraging data and analytics provides the foundation for rethinking how to impact patient behavior. Health management technology, 32(11):16, November 2011. PMID: 22141243.</a:t>
            </a:r>
          </a:p>
          <a:p>
            <a:pPr lvl="0" rtl="0">
              <a:spcBef>
                <a:spcPts val="0"/>
              </a:spcBef>
              <a:buClr>
                <a:schemeClr val="dk1"/>
              </a:buClr>
              <a:buSzPct val="78571"/>
              <a:buFont typeface="Arial"/>
              <a:buNone/>
            </a:pPr>
            <a:r>
              <a:rPr lang="en" sz="1400"/>
              <a:t>[6] Gartner. Platform as a service (PaaS). http://www.gartner.com/itglossary/platform-as-a-service-paas.</a:t>
            </a:r>
          </a:p>
          <a:p>
            <a:pPr lvl="0" rtl="0">
              <a:spcBef>
                <a:spcPts val="0"/>
              </a:spcBef>
              <a:buClr>
                <a:schemeClr val="dk1"/>
              </a:buClr>
              <a:buSzPct val="78571"/>
              <a:buFont typeface="Arial"/>
              <a:buNone/>
            </a:pPr>
            <a:r>
              <a:rPr lang="en" sz="1400"/>
              <a:t>[7] Gartner. Software as a service (SaaS). http://www.gartner.com/itglossary/software-as-a-service-saas/.</a:t>
            </a:r>
          </a:p>
          <a:p>
            <a:pPr lvl="0" rtl="0">
              <a:spcBef>
                <a:spcPts val="0"/>
              </a:spcBef>
              <a:buNone/>
            </a:pPr>
            <a:endParaRPr sz="1400"/>
          </a:p>
        </p:txBody>
      </p:sp>
    </p:spTree>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Referencias</a:t>
            </a:r>
          </a:p>
        </p:txBody>
      </p:sp>
      <p:sp>
        <p:nvSpPr>
          <p:cNvPr id="516" name="Shape 516"/>
          <p:cNvSpPr txBox="1">
            <a:spLocks noGrp="1"/>
          </p:cNvSpPr>
          <p:nvPr>
            <p:ph type="body" idx="1"/>
          </p:nvPr>
        </p:nvSpPr>
        <p:spPr>
          <a:xfrm>
            <a:off x="220275" y="758575"/>
            <a:ext cx="8667900" cy="3862500"/>
          </a:xfrm>
          <a:prstGeom prst="rect">
            <a:avLst/>
          </a:prstGeom>
        </p:spPr>
        <p:txBody>
          <a:bodyPr lIns="91425" tIns="91425" rIns="91425" bIns="91425" anchor="t" anchorCtr="0">
            <a:noAutofit/>
          </a:bodyPr>
          <a:lstStyle/>
          <a:p>
            <a:pPr lvl="0" rtl="0">
              <a:spcBef>
                <a:spcPts val="0"/>
              </a:spcBef>
              <a:buClr>
                <a:schemeClr val="dk1"/>
              </a:buClr>
              <a:buSzPct val="78571"/>
              <a:buFont typeface="Arial"/>
              <a:buNone/>
            </a:pPr>
            <a:r>
              <a:rPr lang="en" sz="1400"/>
              <a:t>[8] IBM. Big data portfolio of products. http://www-01.ibm.com/software/data/bigdata/platform/product.html.</a:t>
            </a:r>
          </a:p>
          <a:p>
            <a:pPr lvl="0" rtl="0">
              <a:spcBef>
                <a:spcPts val="0"/>
              </a:spcBef>
              <a:buNone/>
            </a:pPr>
            <a:r>
              <a:rPr lang="en" sz="1400"/>
              <a:t>[9] Rajiv Leventhal. Trend: big data. big data analytics: from volume to value. Healthcare informatics: the business magazine for information and communication systems, 30(2):12, 14, March 2013. PMID: 23577538.</a:t>
            </a:r>
          </a:p>
          <a:p>
            <a:pPr lvl="0" rtl="0">
              <a:spcBef>
                <a:spcPts val="0"/>
              </a:spcBef>
              <a:buNone/>
            </a:pPr>
            <a:r>
              <a:rPr lang="en" sz="1400"/>
              <a:t>[10] Harshana Liyanage, Siaw-Teng Liaw, and Simon de Lusignan. Accelerating the development of an information ecosystem in health care, by stimulating the growth of safe intermediate processing of health information (IPHI). Informatics in primary care, 20(2):81{86, 2012. PMID: 23710772.</a:t>
            </a:r>
          </a:p>
          <a:p>
            <a:pPr lvl="0" rtl="0">
              <a:spcBef>
                <a:spcPts val="0"/>
              </a:spcBef>
              <a:buNone/>
            </a:pPr>
            <a:r>
              <a:rPr lang="en" sz="1400"/>
              <a:t>[11] Viktor Mayer-Schonberger and Kenneth Cukier. Big data: a revolution that will transform how we live, work, and think. Houghton Miin Harcourt.</a:t>
            </a:r>
          </a:p>
          <a:p>
            <a:pPr lvl="0" rtl="0">
              <a:spcBef>
                <a:spcPts val="0"/>
              </a:spcBef>
              <a:buNone/>
            </a:pPr>
            <a:r>
              <a:rPr lang="en" sz="1400"/>
              <a:t>[12] Andrew McAfee and Erik Brynjolfsson. Big data: The management revolution. Harvard business review, 90(10):p60{68.</a:t>
            </a:r>
          </a:p>
          <a:p>
            <a:pPr lvl="0" rtl="0">
              <a:spcBef>
                <a:spcPts val="0"/>
              </a:spcBef>
              <a:buNone/>
            </a:pPr>
            <a:r>
              <a:rPr lang="en" sz="1400"/>
              <a:t>[13] IBM. (2012, June 18). ¿Qué es Big Data? CT316. Retrieved February 28, 2014, from http://www.ibm.com/developerworks/ssa/local/im/que-es-big-data/</a:t>
            </a:r>
          </a:p>
          <a:p>
            <a:pPr lvl="0" rtl="0">
              <a:spcBef>
                <a:spcPts val="0"/>
              </a:spcBef>
              <a:buClr>
                <a:schemeClr val="dk1"/>
              </a:buClr>
              <a:buSzPct val="78571"/>
              <a:buFont typeface="Arial"/>
              <a:buNone/>
            </a:pPr>
            <a:r>
              <a:rPr lang="en" sz="1400"/>
              <a:t>[14] Meeker, W. Q., &amp; Hong, Y. (2014). Reliability Meets Big Data: Opportunities and Challenges. Quality Engineering, 26(1), 102–116. doi:10.1080/08982112.2014.846119</a:t>
            </a:r>
          </a:p>
          <a:p>
            <a:pPr lvl="0" rtl="0">
              <a:spcBef>
                <a:spcPts val="0"/>
              </a:spcBef>
              <a:buClr>
                <a:schemeClr val="dk1"/>
              </a:buClr>
              <a:buSzPct val="78571"/>
              <a:buFont typeface="Arial"/>
              <a:buNone/>
            </a:pPr>
            <a:r>
              <a:rPr lang="en" sz="1400"/>
              <a:t>[15] Stratebi. (n.d.). Big Data. Retrieved February 28, 2014, from http://www.stratebi.com/db-column</a:t>
            </a: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2. BigData</a:t>
            </a:r>
          </a:p>
        </p:txBody>
      </p:sp>
      <p:sp>
        <p:nvSpPr>
          <p:cNvPr id="66" name="Shape 66"/>
          <p:cNvSpPr/>
          <p:nvPr/>
        </p:nvSpPr>
        <p:spPr>
          <a:xfrm>
            <a:off x="185525" y="1283600"/>
            <a:ext cx="8772899" cy="3692100"/>
          </a:xfrm>
          <a:prstGeom prst="round2DiagRect">
            <a:avLst>
              <a:gd name="adj1" fmla="val 16667"/>
              <a:gd name="adj2" fmla="val 0"/>
            </a:avLst>
          </a:prstGeom>
          <a:solidFill>
            <a:srgbClr val="F3F3F3"/>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a:solidFill>
                  <a:schemeClr val="dk1"/>
                </a:solidFill>
              </a:rPr>
              <a:t>Big Data es usado para describir </a:t>
            </a:r>
            <a:r>
              <a:rPr lang="en" sz="2400" u="sng">
                <a:solidFill>
                  <a:schemeClr val="dk1"/>
                </a:solidFill>
              </a:rPr>
              <a:t>montos grandes de datos diversos</a:t>
            </a:r>
            <a:r>
              <a:rPr lang="en" sz="2400">
                <a:solidFill>
                  <a:schemeClr val="dk1"/>
                </a:solidFill>
              </a:rPr>
              <a:t>, tanto </a:t>
            </a:r>
            <a:r>
              <a:rPr lang="en" sz="2400" u="sng">
                <a:solidFill>
                  <a:schemeClr val="dk1"/>
                </a:solidFill>
              </a:rPr>
              <a:t>estructurados como no estructurados</a:t>
            </a:r>
            <a:r>
              <a:rPr lang="en" sz="2400">
                <a:solidFill>
                  <a:schemeClr val="dk1"/>
                </a:solidFill>
              </a:rPr>
              <a:t>, a los cuales las organizaciones pueden acceder de </a:t>
            </a:r>
            <a:r>
              <a:rPr lang="en" sz="2400" u="sng">
                <a:solidFill>
                  <a:schemeClr val="dk1"/>
                </a:solidFill>
              </a:rPr>
              <a:t>manera rápida</a:t>
            </a:r>
            <a:r>
              <a:rPr lang="en" sz="2400">
                <a:solidFill>
                  <a:schemeClr val="dk1"/>
                </a:solidFill>
              </a:rPr>
              <a:t>, para analizarlos usando </a:t>
            </a:r>
            <a:r>
              <a:rPr lang="en" sz="2400" u="sng">
                <a:solidFill>
                  <a:schemeClr val="dk1"/>
                </a:solidFill>
              </a:rPr>
              <a:t>herramientas innovadoras</a:t>
            </a:r>
            <a:r>
              <a:rPr lang="en" sz="2400">
                <a:solidFill>
                  <a:schemeClr val="dk1"/>
                </a:solidFill>
              </a:rPr>
              <a:t>, que en conjunto, ayudan a determinar con precisión </a:t>
            </a:r>
            <a:r>
              <a:rPr lang="en" sz="2400" u="sng">
                <a:solidFill>
                  <a:schemeClr val="dk1"/>
                </a:solidFill>
              </a:rPr>
              <a:t>oportunidades de mejora</a:t>
            </a:r>
            <a:r>
              <a:rPr lang="en" sz="2400">
                <a:solidFill>
                  <a:schemeClr val="dk1"/>
                </a:solidFill>
              </a:rPr>
              <a:t> en la gestión y en la generación de valor [15].</a:t>
            </a: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sz="3000"/>
              <a:t>Características [12]</a:t>
            </a:r>
          </a:p>
        </p:txBody>
      </p:sp>
      <p:sp>
        <p:nvSpPr>
          <p:cNvPr id="72" name="Shape 72"/>
          <p:cNvSpPr/>
          <p:nvPr/>
        </p:nvSpPr>
        <p:spPr>
          <a:xfrm>
            <a:off x="119250" y="1764300"/>
            <a:ext cx="3432299" cy="3379199"/>
          </a:xfrm>
          <a:prstGeom prst="ellipse">
            <a:avLst/>
          </a:prstGeom>
          <a:solidFill>
            <a:srgbClr val="FFF2CC"/>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600"/>
              <a:t>Volumen</a:t>
            </a:r>
          </a:p>
          <a:p>
            <a:pPr lvl="0" algn="ctr" rtl="0">
              <a:spcBef>
                <a:spcPts val="0"/>
              </a:spcBef>
              <a:buNone/>
            </a:pPr>
            <a:endParaRPr sz="3600"/>
          </a:p>
          <a:p>
            <a:pPr lvl="0" algn="ctr" rtl="0">
              <a:spcBef>
                <a:spcPts val="0"/>
              </a:spcBef>
              <a:buNone/>
            </a:pPr>
            <a:r>
              <a:rPr lang="en" sz="1800"/>
              <a:t>¿Cuántos datos?</a:t>
            </a:r>
          </a:p>
        </p:txBody>
      </p:sp>
      <p:sp>
        <p:nvSpPr>
          <p:cNvPr id="73" name="Shape 73"/>
          <p:cNvSpPr/>
          <p:nvPr/>
        </p:nvSpPr>
        <p:spPr>
          <a:xfrm>
            <a:off x="2855850" y="1133925"/>
            <a:ext cx="3432299" cy="3379199"/>
          </a:xfrm>
          <a:prstGeom prst="ellipse">
            <a:avLst/>
          </a:prstGeom>
          <a:solidFill>
            <a:srgbClr val="F4CCCC"/>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600"/>
              <a:t>Velocidad</a:t>
            </a:r>
          </a:p>
          <a:p>
            <a:pPr lvl="0" algn="ctr" rtl="0">
              <a:spcBef>
                <a:spcPts val="0"/>
              </a:spcBef>
              <a:buNone/>
            </a:pPr>
            <a:endParaRPr sz="3600"/>
          </a:p>
          <a:p>
            <a:pPr lvl="0" algn="ctr" rtl="0">
              <a:spcBef>
                <a:spcPts val="0"/>
              </a:spcBef>
              <a:buNone/>
            </a:pPr>
            <a:r>
              <a:rPr lang="en" sz="1800"/>
              <a:t>¿Qué tan rápido los datos son procesados?</a:t>
            </a:r>
          </a:p>
        </p:txBody>
      </p:sp>
      <p:sp>
        <p:nvSpPr>
          <p:cNvPr id="74" name="Shape 74"/>
          <p:cNvSpPr/>
          <p:nvPr/>
        </p:nvSpPr>
        <p:spPr>
          <a:xfrm>
            <a:off x="5711700" y="1764300"/>
            <a:ext cx="3432299" cy="3379199"/>
          </a:xfrm>
          <a:prstGeom prst="ellipse">
            <a:avLst/>
          </a:prstGeom>
          <a:solidFill>
            <a:srgbClr val="FCE5CD"/>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600"/>
              <a:t>Variedad</a:t>
            </a:r>
          </a:p>
          <a:p>
            <a:pPr lvl="0" algn="ctr" rtl="0">
              <a:spcBef>
                <a:spcPts val="0"/>
              </a:spcBef>
              <a:buNone/>
            </a:pPr>
            <a:endParaRPr sz="3600"/>
          </a:p>
          <a:p>
            <a:pPr lvl="0" algn="ctr" rtl="0">
              <a:spcBef>
                <a:spcPts val="0"/>
              </a:spcBef>
              <a:buNone/>
            </a:pPr>
            <a:r>
              <a:rPr lang="en" sz="1800"/>
              <a:t>¿Qué tipos de datos hay?</a:t>
            </a:r>
          </a:p>
        </p:txBody>
      </p:sp>
      <p:sp>
        <p:nvSpPr>
          <p:cNvPr id="75" name="Shape 75"/>
          <p:cNvSpPr txBox="1">
            <a:spLocks noGrp="1"/>
          </p:cNvSpPr>
          <p:nvPr>
            <p:ph type="title" idx="2"/>
          </p:nvPr>
        </p:nvSpPr>
        <p:spPr>
          <a:xfrm>
            <a:off x="7366250" y="0"/>
            <a:ext cx="1777799" cy="514499"/>
          </a:xfrm>
          <a:prstGeom prst="rect">
            <a:avLst/>
          </a:prstGeom>
        </p:spPr>
        <p:txBody>
          <a:bodyPr lIns="91425" tIns="91425" rIns="91425" bIns="91425" anchor="b" anchorCtr="0">
            <a:noAutofit/>
          </a:bodyPr>
          <a:lstStyle/>
          <a:p>
            <a:pPr lvl="0" rtl="0">
              <a:spcBef>
                <a:spcPts val="0"/>
              </a:spcBef>
              <a:buNone/>
            </a:pPr>
            <a:r>
              <a:rPr lang="en" sz="2400"/>
              <a:t>2. BigData</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1000"/>
                                        <p:tgtEl>
                                          <p:spTgt spid="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lt1"/>
            </a:gs>
            <a:gs pos="100000">
              <a:schemeClr val="dk1"/>
            </a:gs>
          </a:gsLst>
          <a:path path="circle">
            <a:fillToRect l="50000" t="50000" r="50000" b="50000"/>
          </a:path>
          <a:tileRect/>
        </a:gradFill>
        <a:effectLst/>
      </p:bgPr>
    </p:bg>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noAutofit/>
          </a:bodyPr>
          <a:lstStyle/>
          <a:p>
            <a:pPr marL="342900" marR="0" lvl="0" indent="-152400" algn="l" rtl="0">
              <a:lnSpc>
                <a:spcPct val="100000"/>
              </a:lnSpc>
              <a:spcBef>
                <a:spcPts val="0"/>
              </a:spcBef>
              <a:spcAft>
                <a:spcPts val="0"/>
              </a:spcAft>
              <a:buClr>
                <a:schemeClr val="lt1"/>
              </a:buClr>
              <a:buFont typeface="Arial"/>
              <a:buNone/>
            </a:pPr>
            <a:endParaRPr sz="3000" b="0" i="0" u="none" strike="noStrike" cap="none" baseline="0">
              <a:solidFill>
                <a:schemeClr val="lt1"/>
              </a:solidFill>
              <a:latin typeface="Arial"/>
              <a:ea typeface="Arial"/>
              <a:cs typeface="Arial"/>
              <a:sym typeface="Arial"/>
            </a:endParaRPr>
          </a:p>
        </p:txBody>
      </p:sp>
      <p:pic>
        <p:nvPicPr>
          <p:cNvPr id="81" name="Shape 81"/>
          <p:cNvPicPr preferRelativeResize="0"/>
          <p:nvPr/>
        </p:nvPicPr>
        <p:blipFill>
          <a:blip r:embed="rId3">
            <a:alphaModFix/>
          </a:blip>
          <a:stretch>
            <a:fillRect/>
          </a:stretch>
        </p:blipFill>
        <p:spPr>
          <a:xfrm>
            <a:off x="11708" y="0"/>
            <a:ext cx="9132292" cy="51434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sz="3000"/>
              <a:t>Tecnologías asociadas a Big Data</a:t>
            </a:r>
          </a:p>
        </p:txBody>
      </p:sp>
      <p:pic>
        <p:nvPicPr>
          <p:cNvPr id="87" name="Shape 87"/>
          <p:cNvPicPr preferRelativeResize="0"/>
          <p:nvPr/>
        </p:nvPicPr>
        <p:blipFill>
          <a:blip r:embed="rId3">
            <a:alphaModFix/>
          </a:blip>
          <a:stretch>
            <a:fillRect/>
          </a:stretch>
        </p:blipFill>
        <p:spPr>
          <a:xfrm>
            <a:off x="0" y="1526500"/>
            <a:ext cx="9144000" cy="2866861"/>
          </a:xfrm>
          <a:prstGeom prst="rect">
            <a:avLst/>
          </a:prstGeom>
          <a:noFill/>
          <a:ln>
            <a:noFill/>
          </a:ln>
        </p:spPr>
      </p:pic>
      <p:sp>
        <p:nvSpPr>
          <p:cNvPr id="88" name="Shape 88"/>
          <p:cNvSpPr txBox="1">
            <a:spLocks noGrp="1"/>
          </p:cNvSpPr>
          <p:nvPr>
            <p:ph type="title" idx="2"/>
          </p:nvPr>
        </p:nvSpPr>
        <p:spPr>
          <a:xfrm>
            <a:off x="7644900" y="0"/>
            <a:ext cx="1499100" cy="514499"/>
          </a:xfrm>
          <a:prstGeom prst="rect">
            <a:avLst/>
          </a:prstGeom>
        </p:spPr>
        <p:txBody>
          <a:bodyPr lIns="91425" tIns="91425" rIns="91425" bIns="91425" anchor="b" anchorCtr="0">
            <a:noAutofit/>
          </a:bodyPr>
          <a:lstStyle/>
          <a:p>
            <a:pPr lvl="0" rtl="0">
              <a:spcBef>
                <a:spcPts val="0"/>
              </a:spcBef>
              <a:buNone/>
            </a:pPr>
            <a:r>
              <a:rPr lang="en" sz="1800"/>
              <a:t>Objetivo 1</a:t>
            </a: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light-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1645</Words>
  <Application>Microsoft Office PowerPoint</Application>
  <PresentationFormat>Presentación en pantalla (16:9)</PresentationFormat>
  <Paragraphs>314</Paragraphs>
  <Slides>51</Slides>
  <Notes>51</Notes>
  <HiddenSlides>0</HiddenSlides>
  <MMClips>0</MMClips>
  <ScaleCrop>false</ScaleCrop>
  <HeadingPairs>
    <vt:vector size="4" baseType="variant">
      <vt:variant>
        <vt:lpstr>Tema</vt:lpstr>
      </vt:variant>
      <vt:variant>
        <vt:i4>1</vt:i4>
      </vt:variant>
      <vt:variant>
        <vt:lpstr>Títulos de diapositiva</vt:lpstr>
      </vt:variant>
      <vt:variant>
        <vt:i4>51</vt:i4>
      </vt:variant>
    </vt:vector>
  </HeadingPairs>
  <TitlesOfParts>
    <vt:vector size="52" baseType="lpstr">
      <vt:lpstr>light-gradient</vt:lpstr>
      <vt:lpstr>Diapositiva 1</vt:lpstr>
      <vt:lpstr>Agenda</vt:lpstr>
      <vt:lpstr>Motivación</vt:lpstr>
      <vt:lpstr>Pregunta motivadora</vt:lpstr>
      <vt:lpstr>Agenda</vt:lpstr>
      <vt:lpstr>2. BigData</vt:lpstr>
      <vt:lpstr>Características [12]</vt:lpstr>
      <vt:lpstr>Diapositiva 8</vt:lpstr>
      <vt:lpstr>Tecnologías asociadas a Big Data</vt:lpstr>
      <vt:lpstr>Distribuciones de Big Data</vt:lpstr>
      <vt:lpstr>Big Data en salud</vt:lpstr>
      <vt:lpstr>Arquitectura de referencia propuesta</vt:lpstr>
      <vt:lpstr>Agenda</vt:lpstr>
      <vt:lpstr>3. Minería de texto y NLP</vt:lpstr>
      <vt:lpstr>Brecha entre datos brutos e información procesable</vt:lpstr>
      <vt:lpstr>Tecnologías</vt:lpstr>
      <vt:lpstr>Agenda</vt:lpstr>
      <vt:lpstr>3. Pregunta de investigación</vt:lpstr>
      <vt:lpstr>Situación Actual</vt:lpstr>
      <vt:lpstr>Situación deseada</vt:lpstr>
      <vt:lpstr>Objetivos</vt:lpstr>
      <vt:lpstr>Metodología marco</vt:lpstr>
      <vt:lpstr>Diapositiva 23</vt:lpstr>
      <vt:lpstr>BigTexts en la arquitectura de referencia</vt:lpstr>
      <vt:lpstr>Panorama general</vt:lpstr>
      <vt:lpstr>Situación actual vs Situación deseada</vt:lpstr>
      <vt:lpstr>Almacenamiento y procesamiento en BigTexts</vt:lpstr>
      <vt:lpstr>Metodología de desarrollo</vt:lpstr>
      <vt:lpstr>Vista de escenarios</vt:lpstr>
      <vt:lpstr>Vista Lógica</vt:lpstr>
      <vt:lpstr>Vista Lógica</vt:lpstr>
      <vt:lpstr>Vista Lógica</vt:lpstr>
      <vt:lpstr>Vista Física</vt:lpstr>
      <vt:lpstr>Vista Física</vt:lpstr>
      <vt:lpstr>Vista Física</vt:lpstr>
      <vt:lpstr>Aplicación</vt:lpstr>
      <vt:lpstr>Aplicación</vt:lpstr>
      <vt:lpstr>Demo</vt:lpstr>
      <vt:lpstr>Agenda</vt:lpstr>
      <vt:lpstr>6. Validación</vt:lpstr>
      <vt:lpstr>Escenarios</vt:lpstr>
      <vt:lpstr>Objetivo 4</vt:lpstr>
      <vt:lpstr>Objetivo 4</vt:lpstr>
      <vt:lpstr>Objetivo 4</vt:lpstr>
      <vt:lpstr>Objetivo 4</vt:lpstr>
      <vt:lpstr>Agenda</vt:lpstr>
      <vt:lpstr>7. Conclusiones</vt:lpstr>
      <vt:lpstr>7. Trabajo Futuro</vt:lpstr>
      <vt:lpstr>Preguntas</vt:lpstr>
      <vt:lpstr>Referencias</vt:lpstr>
      <vt:lpstr>Referencias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cp:lastModifiedBy>Wilson Alzate Calderon</cp:lastModifiedBy>
  <cp:revision>1</cp:revision>
  <dcterms:modified xsi:type="dcterms:W3CDTF">2015-01-20T05:23:07Z</dcterms:modified>
</cp:coreProperties>
</file>